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92" r:id="rId2"/>
    <p:sldId id="307" r:id="rId3"/>
    <p:sldId id="257" r:id="rId4"/>
  </p:sldIdLst>
  <p:sldSz cx="15300325" cy="10260013"/>
  <p:notesSz cx="20104100" cy="10261600"/>
  <p:defaultTextStyle>
    <a:defPPr>
      <a:defRPr lang="es-CO"/>
    </a:defPPr>
    <a:lvl1pPr marL="0" algn="l" defTabSz="769649" rtl="0" eaLnBrk="1" latinLnBrk="0" hangingPunct="1">
      <a:defRPr sz="1515" kern="1200">
        <a:solidFill>
          <a:schemeClr val="tx1"/>
        </a:solidFill>
        <a:latin typeface="+mn-lt"/>
        <a:ea typeface="+mn-ea"/>
        <a:cs typeface="+mn-cs"/>
      </a:defRPr>
    </a:lvl1pPr>
    <a:lvl2pPr marL="384824" algn="l" defTabSz="769649" rtl="0" eaLnBrk="1" latinLnBrk="0" hangingPunct="1">
      <a:defRPr sz="1515" kern="1200">
        <a:solidFill>
          <a:schemeClr val="tx1"/>
        </a:solidFill>
        <a:latin typeface="+mn-lt"/>
        <a:ea typeface="+mn-ea"/>
        <a:cs typeface="+mn-cs"/>
      </a:defRPr>
    </a:lvl2pPr>
    <a:lvl3pPr marL="769649" algn="l" defTabSz="769649" rtl="0" eaLnBrk="1" latinLnBrk="0" hangingPunct="1">
      <a:defRPr sz="1515" kern="1200">
        <a:solidFill>
          <a:schemeClr val="tx1"/>
        </a:solidFill>
        <a:latin typeface="+mn-lt"/>
        <a:ea typeface="+mn-ea"/>
        <a:cs typeface="+mn-cs"/>
      </a:defRPr>
    </a:lvl3pPr>
    <a:lvl4pPr marL="1154474" algn="l" defTabSz="769649" rtl="0" eaLnBrk="1" latinLnBrk="0" hangingPunct="1">
      <a:defRPr sz="1515" kern="1200">
        <a:solidFill>
          <a:schemeClr val="tx1"/>
        </a:solidFill>
        <a:latin typeface="+mn-lt"/>
        <a:ea typeface="+mn-ea"/>
        <a:cs typeface="+mn-cs"/>
      </a:defRPr>
    </a:lvl4pPr>
    <a:lvl5pPr marL="1539299" algn="l" defTabSz="769649" rtl="0" eaLnBrk="1" latinLnBrk="0" hangingPunct="1">
      <a:defRPr sz="1515" kern="1200">
        <a:solidFill>
          <a:schemeClr val="tx1"/>
        </a:solidFill>
        <a:latin typeface="+mn-lt"/>
        <a:ea typeface="+mn-ea"/>
        <a:cs typeface="+mn-cs"/>
      </a:defRPr>
    </a:lvl5pPr>
    <a:lvl6pPr marL="1924123" algn="l" defTabSz="769649" rtl="0" eaLnBrk="1" latinLnBrk="0" hangingPunct="1">
      <a:defRPr sz="1515" kern="1200">
        <a:solidFill>
          <a:schemeClr val="tx1"/>
        </a:solidFill>
        <a:latin typeface="+mn-lt"/>
        <a:ea typeface="+mn-ea"/>
        <a:cs typeface="+mn-cs"/>
      </a:defRPr>
    </a:lvl6pPr>
    <a:lvl7pPr marL="2308947" algn="l" defTabSz="769649" rtl="0" eaLnBrk="1" latinLnBrk="0" hangingPunct="1">
      <a:defRPr sz="1515" kern="1200">
        <a:solidFill>
          <a:schemeClr val="tx1"/>
        </a:solidFill>
        <a:latin typeface="+mn-lt"/>
        <a:ea typeface="+mn-ea"/>
        <a:cs typeface="+mn-cs"/>
      </a:defRPr>
    </a:lvl7pPr>
    <a:lvl8pPr marL="2693773" algn="l" defTabSz="769649" rtl="0" eaLnBrk="1" latinLnBrk="0" hangingPunct="1">
      <a:defRPr sz="1515" kern="1200">
        <a:solidFill>
          <a:schemeClr val="tx1"/>
        </a:solidFill>
        <a:latin typeface="+mn-lt"/>
        <a:ea typeface="+mn-ea"/>
        <a:cs typeface="+mn-cs"/>
      </a:defRPr>
    </a:lvl8pPr>
    <a:lvl9pPr marL="3078597" algn="l" defTabSz="769649" rtl="0" eaLnBrk="1" latinLnBrk="0" hangingPunct="1">
      <a:defRPr sz="151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48" userDrawn="1">
          <p15:clr>
            <a:srgbClr val="A4A3A4"/>
          </p15:clr>
        </p15:guide>
        <p15:guide id="2" pos="16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7F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0538" autoAdjust="0"/>
  </p:normalViewPr>
  <p:slideViewPr>
    <p:cSldViewPr>
      <p:cViewPr>
        <p:scale>
          <a:sx n="33" d="100"/>
          <a:sy n="33" d="100"/>
        </p:scale>
        <p:origin x="1776" y="342"/>
      </p:cViewPr>
      <p:guideLst>
        <p:guide orient="horz" pos="2848"/>
        <p:guide pos="16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F05B3-41AB-43F9-89C7-AB7F5FFE4E36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469188" y="1282700"/>
            <a:ext cx="51657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2009775" y="4938713"/>
            <a:ext cx="16084550" cy="4040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747250"/>
            <a:ext cx="87122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9747250"/>
            <a:ext cx="87122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CA15B-5CA1-478A-9EBF-2BB0141D98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61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69649" rtl="0" eaLnBrk="1" latinLnBrk="0" hangingPunct="1">
      <a:defRPr sz="1010" kern="1200">
        <a:solidFill>
          <a:schemeClr val="tx1"/>
        </a:solidFill>
        <a:latin typeface="+mn-lt"/>
        <a:ea typeface="+mn-ea"/>
        <a:cs typeface="+mn-cs"/>
      </a:defRPr>
    </a:lvl1pPr>
    <a:lvl2pPr marL="384824" algn="l" defTabSz="769649" rtl="0" eaLnBrk="1" latinLnBrk="0" hangingPunct="1">
      <a:defRPr sz="1010" kern="1200">
        <a:solidFill>
          <a:schemeClr val="tx1"/>
        </a:solidFill>
        <a:latin typeface="+mn-lt"/>
        <a:ea typeface="+mn-ea"/>
        <a:cs typeface="+mn-cs"/>
      </a:defRPr>
    </a:lvl2pPr>
    <a:lvl3pPr marL="769649" algn="l" defTabSz="769649" rtl="0" eaLnBrk="1" latinLnBrk="0" hangingPunct="1">
      <a:defRPr sz="1010" kern="1200">
        <a:solidFill>
          <a:schemeClr val="tx1"/>
        </a:solidFill>
        <a:latin typeface="+mn-lt"/>
        <a:ea typeface="+mn-ea"/>
        <a:cs typeface="+mn-cs"/>
      </a:defRPr>
    </a:lvl3pPr>
    <a:lvl4pPr marL="1154474" algn="l" defTabSz="769649" rtl="0" eaLnBrk="1" latinLnBrk="0" hangingPunct="1">
      <a:defRPr sz="1010" kern="1200">
        <a:solidFill>
          <a:schemeClr val="tx1"/>
        </a:solidFill>
        <a:latin typeface="+mn-lt"/>
        <a:ea typeface="+mn-ea"/>
        <a:cs typeface="+mn-cs"/>
      </a:defRPr>
    </a:lvl4pPr>
    <a:lvl5pPr marL="1539299" algn="l" defTabSz="769649" rtl="0" eaLnBrk="1" latinLnBrk="0" hangingPunct="1">
      <a:defRPr sz="1010" kern="1200">
        <a:solidFill>
          <a:schemeClr val="tx1"/>
        </a:solidFill>
        <a:latin typeface="+mn-lt"/>
        <a:ea typeface="+mn-ea"/>
        <a:cs typeface="+mn-cs"/>
      </a:defRPr>
    </a:lvl5pPr>
    <a:lvl6pPr marL="1924123" algn="l" defTabSz="769649" rtl="0" eaLnBrk="1" latinLnBrk="0" hangingPunct="1">
      <a:defRPr sz="1010" kern="1200">
        <a:solidFill>
          <a:schemeClr val="tx1"/>
        </a:solidFill>
        <a:latin typeface="+mn-lt"/>
        <a:ea typeface="+mn-ea"/>
        <a:cs typeface="+mn-cs"/>
      </a:defRPr>
    </a:lvl6pPr>
    <a:lvl7pPr marL="2308947" algn="l" defTabSz="769649" rtl="0" eaLnBrk="1" latinLnBrk="0" hangingPunct="1">
      <a:defRPr sz="1010" kern="1200">
        <a:solidFill>
          <a:schemeClr val="tx1"/>
        </a:solidFill>
        <a:latin typeface="+mn-lt"/>
        <a:ea typeface="+mn-ea"/>
        <a:cs typeface="+mn-cs"/>
      </a:defRPr>
    </a:lvl7pPr>
    <a:lvl8pPr marL="2693773" algn="l" defTabSz="769649" rtl="0" eaLnBrk="1" latinLnBrk="0" hangingPunct="1">
      <a:defRPr sz="1010" kern="1200">
        <a:solidFill>
          <a:schemeClr val="tx1"/>
        </a:solidFill>
        <a:latin typeface="+mn-lt"/>
        <a:ea typeface="+mn-ea"/>
        <a:cs typeface="+mn-cs"/>
      </a:defRPr>
    </a:lvl8pPr>
    <a:lvl9pPr marL="3078597" algn="l" defTabSz="769649" rtl="0" eaLnBrk="1" latinLnBrk="0" hangingPunct="1">
      <a:defRPr sz="101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47524" y="3172732"/>
            <a:ext cx="13005277" cy="3680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95050" y="5731387"/>
            <a:ext cx="10710228" cy="2819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040000"/>
                </a:solidFill>
                <a:latin typeface="Arial Black"/>
                <a:cs typeface="Arial Black"/>
              </a:defRPr>
            </a:lvl1pPr>
          </a:lstStyle>
          <a:p>
            <a:pPr marL="38099">
              <a:spcBef>
                <a:spcPts val="145"/>
              </a:spcBef>
            </a:pPr>
            <a:fld id="{81D60167-4931-47E6-BA6A-407CBD079E47}" type="slidenum">
              <a:rPr lang="es-CO" spc="-55" smtClean="0"/>
              <a:pPr marL="38099">
                <a:spcBef>
                  <a:spcPts val="145"/>
                </a:spcBef>
              </a:pPr>
              <a:t>‹Nº›</a:t>
            </a:fld>
            <a:endParaRPr lang="es-CO" spc="-5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1" i="0">
                <a:solidFill>
                  <a:srgbClr val="17437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040000"/>
                </a:solidFill>
                <a:latin typeface="Arial Black"/>
                <a:cs typeface="Arial Black"/>
              </a:defRPr>
            </a:lvl1pPr>
          </a:lstStyle>
          <a:p>
            <a:pPr marL="38099">
              <a:spcBef>
                <a:spcPts val="145"/>
              </a:spcBef>
            </a:pPr>
            <a:fld id="{81D60167-4931-47E6-BA6A-407CBD079E47}" type="slidenum">
              <a:rPr lang="es-CO" spc="-55" smtClean="0"/>
              <a:pPr marL="38099">
                <a:spcBef>
                  <a:spcPts val="145"/>
                </a:spcBef>
              </a:pPr>
              <a:t>‹Nº›</a:t>
            </a:fld>
            <a:endParaRPr lang="es-CO" spc="-5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3653" y="1942203"/>
            <a:ext cx="1136022" cy="211167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569602" y="1942457"/>
            <a:ext cx="1141484" cy="2109144"/>
          </a:xfrm>
          <a:custGeom>
            <a:avLst/>
            <a:gdLst/>
            <a:ahLst/>
            <a:cxnLst/>
            <a:rect l="l" t="t" r="r" b="b"/>
            <a:pathLst>
              <a:path w="1499870" h="2109470">
                <a:moveTo>
                  <a:pt x="0" y="0"/>
                </a:moveTo>
                <a:lnTo>
                  <a:pt x="1499349" y="0"/>
                </a:lnTo>
                <a:lnTo>
                  <a:pt x="1499349" y="2109393"/>
                </a:lnTo>
                <a:lnTo>
                  <a:pt x="0" y="210939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40000"/>
            </a:solidFill>
          </a:ln>
        </p:spPr>
        <p:txBody>
          <a:bodyPr wrap="square" lIns="0" tIns="0" rIns="0" bIns="0" rtlCol="0"/>
          <a:lstStyle/>
          <a:p>
            <a:endParaRPr sz="1514"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08823" y="1942483"/>
            <a:ext cx="1141077" cy="2106685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2808484" y="1943448"/>
            <a:ext cx="1141484" cy="2109144"/>
          </a:xfrm>
          <a:custGeom>
            <a:avLst/>
            <a:gdLst/>
            <a:ahLst/>
            <a:cxnLst/>
            <a:rect l="l" t="t" r="r" b="b"/>
            <a:pathLst>
              <a:path w="1499870" h="2109470">
                <a:moveTo>
                  <a:pt x="0" y="0"/>
                </a:moveTo>
                <a:lnTo>
                  <a:pt x="1499349" y="0"/>
                </a:lnTo>
                <a:lnTo>
                  <a:pt x="1499349" y="2109406"/>
                </a:lnTo>
                <a:lnTo>
                  <a:pt x="0" y="210940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40000"/>
            </a:solidFill>
          </a:ln>
        </p:spPr>
        <p:txBody>
          <a:bodyPr wrap="square" lIns="0" tIns="0" rIns="0" bIns="0" rtlCol="0"/>
          <a:lstStyle/>
          <a:p>
            <a:endParaRPr sz="1514"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0974" y="1937213"/>
            <a:ext cx="1142353" cy="2116661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329812" y="1940654"/>
            <a:ext cx="1141484" cy="2109144"/>
          </a:xfrm>
          <a:custGeom>
            <a:avLst/>
            <a:gdLst/>
            <a:ahLst/>
            <a:cxnLst/>
            <a:rect l="l" t="t" r="r" b="b"/>
            <a:pathLst>
              <a:path w="1499870" h="2109470">
                <a:moveTo>
                  <a:pt x="0" y="0"/>
                </a:moveTo>
                <a:lnTo>
                  <a:pt x="1499349" y="0"/>
                </a:lnTo>
                <a:lnTo>
                  <a:pt x="1499349" y="2109406"/>
                </a:lnTo>
                <a:lnTo>
                  <a:pt x="0" y="210940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40000"/>
            </a:solidFill>
          </a:ln>
        </p:spPr>
        <p:txBody>
          <a:bodyPr wrap="square" lIns="0" tIns="0" rIns="0" bIns="0" rtlCol="0"/>
          <a:lstStyle/>
          <a:p>
            <a:endParaRPr sz="1514"/>
          </a:p>
        </p:txBody>
      </p:sp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6245" y="6818362"/>
            <a:ext cx="1086956" cy="2108940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329812" y="6818236"/>
            <a:ext cx="1141484" cy="2109144"/>
          </a:xfrm>
          <a:custGeom>
            <a:avLst/>
            <a:gdLst/>
            <a:ahLst/>
            <a:cxnLst/>
            <a:rect l="l" t="t" r="r" b="b"/>
            <a:pathLst>
              <a:path w="1499870" h="2109470">
                <a:moveTo>
                  <a:pt x="0" y="0"/>
                </a:moveTo>
                <a:lnTo>
                  <a:pt x="1499349" y="0"/>
                </a:lnTo>
                <a:lnTo>
                  <a:pt x="1499349" y="2109393"/>
                </a:lnTo>
                <a:lnTo>
                  <a:pt x="0" y="210939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40000"/>
            </a:solidFill>
          </a:ln>
        </p:spPr>
        <p:txBody>
          <a:bodyPr wrap="square" lIns="0" tIns="0" rIns="0" bIns="0" rtlCol="0"/>
          <a:lstStyle/>
          <a:p>
            <a:endParaRPr sz="1514"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07375" y="6937665"/>
            <a:ext cx="1091950" cy="1841352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2777487" y="6818236"/>
            <a:ext cx="1141484" cy="2109144"/>
          </a:xfrm>
          <a:custGeom>
            <a:avLst/>
            <a:gdLst/>
            <a:ahLst/>
            <a:cxnLst/>
            <a:rect l="l" t="t" r="r" b="b"/>
            <a:pathLst>
              <a:path w="1499870" h="2109470">
                <a:moveTo>
                  <a:pt x="0" y="0"/>
                </a:moveTo>
                <a:lnTo>
                  <a:pt x="1499349" y="0"/>
                </a:lnTo>
                <a:lnTo>
                  <a:pt x="1499349" y="2109393"/>
                </a:lnTo>
                <a:lnTo>
                  <a:pt x="0" y="210939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40000"/>
            </a:solidFill>
          </a:ln>
        </p:spPr>
        <p:txBody>
          <a:bodyPr wrap="square" lIns="0" tIns="0" rIns="0" bIns="0" rtlCol="0"/>
          <a:lstStyle/>
          <a:p>
            <a:endParaRPr sz="1514"/>
          </a:p>
        </p:txBody>
      </p:sp>
      <p:pic>
        <p:nvPicPr>
          <p:cNvPr id="26" name="bg 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1130" y="6818241"/>
            <a:ext cx="1138032" cy="2109074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1569602" y="6818236"/>
            <a:ext cx="1141484" cy="2109144"/>
          </a:xfrm>
          <a:custGeom>
            <a:avLst/>
            <a:gdLst/>
            <a:ahLst/>
            <a:cxnLst/>
            <a:rect l="l" t="t" r="r" b="b"/>
            <a:pathLst>
              <a:path w="1499870" h="2109470">
                <a:moveTo>
                  <a:pt x="0" y="0"/>
                </a:moveTo>
                <a:lnTo>
                  <a:pt x="1499349" y="0"/>
                </a:lnTo>
                <a:lnTo>
                  <a:pt x="1499349" y="2109393"/>
                </a:lnTo>
                <a:lnTo>
                  <a:pt x="0" y="210939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40000"/>
            </a:solidFill>
          </a:ln>
        </p:spPr>
        <p:txBody>
          <a:bodyPr wrap="square" lIns="0" tIns="0" rIns="0" bIns="0" rtlCol="0"/>
          <a:lstStyle/>
          <a:p>
            <a:endParaRPr sz="151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1" i="0">
                <a:solidFill>
                  <a:srgbClr val="17437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65016" y="2353963"/>
            <a:ext cx="6655642" cy="2819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879667" y="2353963"/>
            <a:ext cx="6655642" cy="2819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040000"/>
                </a:solidFill>
                <a:latin typeface="Arial Black"/>
                <a:cs typeface="Arial Black"/>
              </a:defRPr>
            </a:lvl1pPr>
          </a:lstStyle>
          <a:p>
            <a:pPr marL="38099">
              <a:spcBef>
                <a:spcPts val="145"/>
              </a:spcBef>
            </a:pPr>
            <a:fld id="{81D60167-4931-47E6-BA6A-407CBD079E47}" type="slidenum">
              <a:rPr lang="es-CO" spc="-55" smtClean="0"/>
              <a:pPr marL="38099">
                <a:spcBef>
                  <a:spcPts val="145"/>
                </a:spcBef>
              </a:pPr>
              <a:t>‹Nº›</a:t>
            </a:fld>
            <a:endParaRPr lang="es-CO" spc="-5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1" i="0">
                <a:solidFill>
                  <a:srgbClr val="17437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040000"/>
                </a:solidFill>
                <a:latin typeface="Arial Black"/>
                <a:cs typeface="Arial Black"/>
              </a:defRPr>
            </a:lvl1pPr>
          </a:lstStyle>
          <a:p>
            <a:pPr marL="38099">
              <a:spcBef>
                <a:spcPts val="145"/>
              </a:spcBef>
            </a:pPr>
            <a:fld id="{81D60167-4931-47E6-BA6A-407CBD079E47}" type="slidenum">
              <a:rPr lang="es-CO" spc="-55" smtClean="0"/>
              <a:pPr marL="38099">
                <a:spcBef>
                  <a:spcPts val="145"/>
                </a:spcBef>
              </a:pPr>
              <a:t>‹Nº›</a:t>
            </a:fld>
            <a:endParaRPr lang="es-CO" spc="-5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040000"/>
                </a:solidFill>
                <a:latin typeface="Arial Black"/>
                <a:cs typeface="Arial Black"/>
              </a:defRPr>
            </a:lvl1pPr>
          </a:lstStyle>
          <a:p>
            <a:pPr marL="38099">
              <a:spcBef>
                <a:spcPts val="145"/>
              </a:spcBef>
            </a:pPr>
            <a:fld id="{81D60167-4931-47E6-BA6A-407CBD079E47}" type="slidenum">
              <a:rPr lang="es-CO" spc="-55" smtClean="0"/>
              <a:pPr marL="38099">
                <a:spcBef>
                  <a:spcPts val="145"/>
                </a:spcBef>
              </a:pPr>
              <a:t>‹Nº›</a:t>
            </a:fld>
            <a:endParaRPr lang="es-CO" spc="-5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30530" y="627515"/>
            <a:ext cx="3439267" cy="3680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0" b="1" i="0">
                <a:solidFill>
                  <a:srgbClr val="17437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5017" y="2353963"/>
            <a:ext cx="13770293" cy="2819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02111" y="9518195"/>
            <a:ext cx="4896104" cy="2331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65018" y="9518195"/>
            <a:ext cx="3519075" cy="2331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60158" y="9862857"/>
            <a:ext cx="150779" cy="2506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040000"/>
                </a:solidFill>
                <a:latin typeface="Arial Black"/>
                <a:cs typeface="Arial Black"/>
              </a:defRPr>
            </a:lvl1pPr>
          </a:lstStyle>
          <a:p>
            <a:pPr marL="38099">
              <a:spcBef>
                <a:spcPts val="145"/>
              </a:spcBef>
            </a:pPr>
            <a:fld id="{81D60167-4931-47E6-BA6A-407CBD079E47}" type="slidenum">
              <a:rPr lang="es-CO" spc="-55" smtClean="0"/>
              <a:pPr marL="38099">
                <a:spcBef>
                  <a:spcPts val="145"/>
                </a:spcBef>
              </a:pPr>
              <a:t>‹Nº›</a:t>
            </a:fld>
            <a:endParaRPr lang="es-CO" spc="-5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95">
        <a:defRPr>
          <a:latin typeface="+mn-lt"/>
          <a:ea typeface="+mn-ea"/>
          <a:cs typeface="+mn-cs"/>
        </a:defRPr>
      </a:lvl2pPr>
      <a:lvl3pPr marL="914389">
        <a:defRPr>
          <a:latin typeface="+mn-lt"/>
          <a:ea typeface="+mn-ea"/>
          <a:cs typeface="+mn-cs"/>
        </a:defRPr>
      </a:lvl3pPr>
      <a:lvl4pPr marL="1371584">
        <a:defRPr>
          <a:latin typeface="+mn-lt"/>
          <a:ea typeface="+mn-ea"/>
          <a:cs typeface="+mn-cs"/>
        </a:defRPr>
      </a:lvl4pPr>
      <a:lvl5pPr marL="1828779">
        <a:defRPr>
          <a:latin typeface="+mn-lt"/>
          <a:ea typeface="+mn-ea"/>
          <a:cs typeface="+mn-cs"/>
        </a:defRPr>
      </a:lvl5pPr>
      <a:lvl6pPr marL="2285974">
        <a:defRPr>
          <a:latin typeface="+mn-lt"/>
          <a:ea typeface="+mn-ea"/>
          <a:cs typeface="+mn-cs"/>
        </a:defRPr>
      </a:lvl6pPr>
      <a:lvl7pPr marL="2743168">
        <a:defRPr>
          <a:latin typeface="+mn-lt"/>
          <a:ea typeface="+mn-ea"/>
          <a:cs typeface="+mn-cs"/>
        </a:defRPr>
      </a:lvl7pPr>
      <a:lvl8pPr marL="3200363">
        <a:defRPr>
          <a:latin typeface="+mn-lt"/>
          <a:ea typeface="+mn-ea"/>
          <a:cs typeface="+mn-cs"/>
        </a:defRPr>
      </a:lvl8pPr>
      <a:lvl9pPr marL="365755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95">
        <a:defRPr>
          <a:latin typeface="+mn-lt"/>
          <a:ea typeface="+mn-ea"/>
          <a:cs typeface="+mn-cs"/>
        </a:defRPr>
      </a:lvl2pPr>
      <a:lvl3pPr marL="914389">
        <a:defRPr>
          <a:latin typeface="+mn-lt"/>
          <a:ea typeface="+mn-ea"/>
          <a:cs typeface="+mn-cs"/>
        </a:defRPr>
      </a:lvl3pPr>
      <a:lvl4pPr marL="1371584">
        <a:defRPr>
          <a:latin typeface="+mn-lt"/>
          <a:ea typeface="+mn-ea"/>
          <a:cs typeface="+mn-cs"/>
        </a:defRPr>
      </a:lvl4pPr>
      <a:lvl5pPr marL="1828779">
        <a:defRPr>
          <a:latin typeface="+mn-lt"/>
          <a:ea typeface="+mn-ea"/>
          <a:cs typeface="+mn-cs"/>
        </a:defRPr>
      </a:lvl5pPr>
      <a:lvl6pPr marL="2285974">
        <a:defRPr>
          <a:latin typeface="+mn-lt"/>
          <a:ea typeface="+mn-ea"/>
          <a:cs typeface="+mn-cs"/>
        </a:defRPr>
      </a:lvl6pPr>
      <a:lvl7pPr marL="2743168">
        <a:defRPr>
          <a:latin typeface="+mn-lt"/>
          <a:ea typeface="+mn-ea"/>
          <a:cs typeface="+mn-cs"/>
        </a:defRPr>
      </a:lvl7pPr>
      <a:lvl8pPr marL="3200363">
        <a:defRPr>
          <a:latin typeface="+mn-lt"/>
          <a:ea typeface="+mn-ea"/>
          <a:cs typeface="+mn-cs"/>
        </a:defRPr>
      </a:lvl8pPr>
      <a:lvl9pPr marL="365755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776138" y="9876289"/>
            <a:ext cx="121920" cy="256373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>
              <a:spcBef>
                <a:spcPts val="45"/>
              </a:spcBef>
            </a:pPr>
            <a:r>
              <a:rPr sz="800" spc="-55" dirty="0">
                <a:solidFill>
                  <a:srgbClr val="040000"/>
                </a:solidFill>
                <a:latin typeface="Arial Black"/>
                <a:cs typeface="Arial Black"/>
              </a:rPr>
              <a:t>70</a:t>
            </a:r>
            <a:endParaRPr sz="8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9867" y="9876288"/>
            <a:ext cx="121920" cy="251992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>
              <a:spcBef>
                <a:spcPts val="45"/>
              </a:spcBef>
            </a:pPr>
            <a:r>
              <a:rPr sz="800" spc="-55" dirty="0">
                <a:solidFill>
                  <a:srgbClr val="040000"/>
                </a:solidFill>
                <a:latin typeface="Arial Black"/>
                <a:cs typeface="Arial Black"/>
              </a:rPr>
              <a:t>69</a:t>
            </a:r>
            <a:endParaRPr sz="8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977" y="-794"/>
            <a:ext cx="15119985" cy="10260330"/>
            <a:chOff x="0" y="0"/>
            <a:chExt cx="15119985" cy="102603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559992" cy="102599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24992" y="0"/>
              <a:ext cx="7136765" cy="10260330"/>
            </a:xfrm>
            <a:custGeom>
              <a:avLst/>
              <a:gdLst/>
              <a:ahLst/>
              <a:cxnLst/>
              <a:rect l="l" t="t" r="r" b="b"/>
              <a:pathLst>
                <a:path w="7136765" h="10260330">
                  <a:moveTo>
                    <a:pt x="0" y="10259999"/>
                  </a:moveTo>
                  <a:lnTo>
                    <a:pt x="7136523" y="10259999"/>
                  </a:lnTo>
                  <a:lnTo>
                    <a:pt x="7136523" y="0"/>
                  </a:lnTo>
                  <a:lnTo>
                    <a:pt x="0" y="0"/>
                  </a:lnTo>
                  <a:lnTo>
                    <a:pt x="0" y="10259999"/>
                  </a:lnTo>
                  <a:close/>
                </a:path>
              </a:pathLst>
            </a:custGeom>
            <a:solidFill>
              <a:srgbClr val="04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 sz="1494"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84250" cy="10260330"/>
            </a:xfrm>
            <a:custGeom>
              <a:avLst/>
              <a:gdLst/>
              <a:ahLst/>
              <a:cxnLst/>
              <a:rect l="l" t="t" r="r" b="b"/>
              <a:pathLst>
                <a:path w="984250" h="10260330">
                  <a:moveTo>
                    <a:pt x="0" y="10259999"/>
                  </a:moveTo>
                  <a:lnTo>
                    <a:pt x="0" y="0"/>
                  </a:lnTo>
                  <a:lnTo>
                    <a:pt x="983818" y="0"/>
                  </a:lnTo>
                  <a:lnTo>
                    <a:pt x="983818" y="10259999"/>
                  </a:lnTo>
                  <a:lnTo>
                    <a:pt x="0" y="10259999"/>
                  </a:lnTo>
                  <a:close/>
                </a:path>
              </a:pathLst>
            </a:custGeom>
            <a:solidFill>
              <a:srgbClr val="040000"/>
            </a:solidFill>
          </p:spPr>
          <p:txBody>
            <a:bodyPr wrap="square" lIns="0" tIns="0" rIns="0" bIns="0" rtlCol="0"/>
            <a:lstStyle/>
            <a:p>
              <a:endParaRPr sz="1494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61516" y="0"/>
              <a:ext cx="7558468" cy="1025999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679892" y="5328049"/>
            <a:ext cx="4979670" cy="224035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spcBef>
                <a:spcPts val="90"/>
              </a:spcBef>
            </a:pPr>
            <a:r>
              <a:rPr sz="4400" b="1" spc="-20" dirty="0">
                <a:solidFill>
                  <a:srgbClr val="FFFFFF"/>
                </a:solidFill>
                <a:latin typeface="Trebuchet MS"/>
                <a:cs typeface="Trebuchet MS"/>
              </a:rPr>
              <a:t>Counter</a:t>
            </a:r>
            <a:r>
              <a:rPr sz="4400" b="1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400" b="1" spc="-125" dirty="0">
                <a:solidFill>
                  <a:srgbClr val="FFFFFF"/>
                </a:solidFill>
                <a:latin typeface="Trebuchet MS"/>
                <a:cs typeface="Trebuchet MS"/>
              </a:rPr>
              <a:t>Chiller </a:t>
            </a:r>
            <a:r>
              <a:rPr sz="4400" b="1" spc="-16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400" b="1" spc="-315" dirty="0">
                <a:solidFill>
                  <a:srgbClr val="FFFFFF"/>
                </a:solidFill>
                <a:latin typeface="Trebuchet MS"/>
                <a:cs typeface="Trebuchet MS"/>
              </a:rPr>
              <a:t>&amp;</a:t>
            </a:r>
            <a:r>
              <a:rPr sz="44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400" b="1" spc="-315" dirty="0">
                <a:solidFill>
                  <a:srgbClr val="FFFFFF"/>
                </a:solidFill>
                <a:latin typeface="Trebuchet MS"/>
                <a:cs typeface="Trebuchet MS"/>
              </a:rPr>
              <a:t>Freezer </a:t>
            </a:r>
            <a:r>
              <a:rPr sz="4400" b="1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400" b="1" spc="30" dirty="0">
                <a:solidFill>
                  <a:srgbClr val="FFFFFF"/>
                </a:solidFill>
                <a:latin typeface="Trebuchet MS"/>
                <a:cs typeface="Trebuchet MS"/>
              </a:rPr>
              <a:t>Collection</a:t>
            </a:r>
            <a:endParaRPr lang="es-ES" sz="4400" b="1" spc="3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marR="5080">
              <a:spcBef>
                <a:spcPts val="90"/>
              </a:spcBef>
            </a:pPr>
            <a:r>
              <a:rPr lang="es-CO" sz="5600" b="1" spc="30" dirty="0">
                <a:solidFill>
                  <a:srgbClr val="FFFFFF"/>
                </a:solidFill>
                <a:latin typeface="Trebuchet MS"/>
                <a:cs typeface="Trebuchet MS"/>
              </a:rPr>
              <a:t>Chef Bases</a:t>
            </a:r>
            <a:endParaRPr sz="5600" dirty="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107930" y="4492000"/>
            <a:ext cx="10201910" cy="4719320"/>
            <a:chOff x="1033953" y="4492794"/>
            <a:chExt cx="10201910" cy="4719320"/>
          </a:xfrm>
        </p:grpSpPr>
        <p:sp>
          <p:nvSpPr>
            <p:cNvPr id="12" name="object 12"/>
            <p:cNvSpPr/>
            <p:nvPr/>
          </p:nvSpPr>
          <p:spPr>
            <a:xfrm>
              <a:off x="8856000" y="8443797"/>
              <a:ext cx="2379980" cy="0"/>
            </a:xfrm>
            <a:custGeom>
              <a:avLst/>
              <a:gdLst/>
              <a:ahLst/>
              <a:cxnLst/>
              <a:rect l="l" t="t" r="r" b="b"/>
              <a:pathLst>
                <a:path w="2379979">
                  <a:moveTo>
                    <a:pt x="0" y="0"/>
                  </a:moveTo>
                  <a:lnTo>
                    <a:pt x="2379599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494"/>
            </a:p>
          </p:txBody>
        </p:sp>
        <p:sp>
          <p:nvSpPr>
            <p:cNvPr id="13" name="object 13"/>
            <p:cNvSpPr/>
            <p:nvPr/>
          </p:nvSpPr>
          <p:spPr>
            <a:xfrm>
              <a:off x="8856000" y="9205338"/>
              <a:ext cx="2379980" cy="0"/>
            </a:xfrm>
            <a:custGeom>
              <a:avLst/>
              <a:gdLst/>
              <a:ahLst/>
              <a:cxnLst/>
              <a:rect l="l" t="t" r="r" b="b"/>
              <a:pathLst>
                <a:path w="2379979">
                  <a:moveTo>
                    <a:pt x="0" y="0"/>
                  </a:moveTo>
                  <a:lnTo>
                    <a:pt x="2379599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494"/>
            </a:p>
          </p:txBody>
        </p:sp>
        <p:sp>
          <p:nvSpPr>
            <p:cNvPr id="14" name="object 14"/>
            <p:cNvSpPr/>
            <p:nvPr/>
          </p:nvSpPr>
          <p:spPr>
            <a:xfrm>
              <a:off x="1053003" y="4511844"/>
              <a:ext cx="1692275" cy="4398645"/>
            </a:xfrm>
            <a:custGeom>
              <a:avLst/>
              <a:gdLst/>
              <a:ahLst/>
              <a:cxnLst/>
              <a:rect l="l" t="t" r="r" b="b"/>
              <a:pathLst>
                <a:path w="1692275" h="4398645">
                  <a:moveTo>
                    <a:pt x="1691995" y="609777"/>
                  </a:moveTo>
                  <a:lnTo>
                    <a:pt x="1691995" y="0"/>
                  </a:lnTo>
                  <a:lnTo>
                    <a:pt x="0" y="0"/>
                  </a:lnTo>
                  <a:lnTo>
                    <a:pt x="0" y="4398441"/>
                  </a:lnTo>
                  <a:lnTo>
                    <a:pt x="1691995" y="4398441"/>
                  </a:lnTo>
                  <a:lnTo>
                    <a:pt x="1691995" y="3302177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494"/>
            </a:p>
          </p:txBody>
        </p:sp>
      </p:grpSp>
      <p:sp>
        <p:nvSpPr>
          <p:cNvPr id="18" name="object 10">
            <a:extLst>
              <a:ext uri="{FF2B5EF4-FFF2-40B4-BE49-F238E27FC236}">
                <a16:creationId xmlns:a16="http://schemas.microsoft.com/office/drawing/2014/main" id="{60B9EC6A-03E6-4546-4A0D-4716F9C285C1}"/>
              </a:ext>
            </a:extLst>
          </p:cNvPr>
          <p:cNvSpPr txBox="1"/>
          <p:nvPr/>
        </p:nvSpPr>
        <p:spPr>
          <a:xfrm>
            <a:off x="8716962" y="8545052"/>
            <a:ext cx="323342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es-ES" sz="3200" b="1" spc="55" dirty="0">
                <a:solidFill>
                  <a:srgbClr val="FFFFFF"/>
                </a:solidFill>
                <a:latin typeface="Trebuchet MS"/>
                <a:cs typeface="Trebuchet MS"/>
              </a:rPr>
              <a:t>LFSUSA.STORE</a:t>
            </a:r>
            <a:endParaRPr sz="3200" dirty="0">
              <a:latin typeface="Trebuchet MS"/>
              <a:cs typeface="Trebuchet MS"/>
            </a:endParaRPr>
          </a:p>
        </p:txBody>
      </p:sp>
      <p:pic>
        <p:nvPicPr>
          <p:cNvPr id="19" name="Imagen 18" descr="Imagen que contiene Texto&#10;&#10;Descripción generada automáticamente">
            <a:extLst>
              <a:ext uri="{FF2B5EF4-FFF2-40B4-BE49-F238E27FC236}">
                <a16:creationId xmlns:a16="http://schemas.microsoft.com/office/drawing/2014/main" id="{1EFE0053-549B-074C-97F5-9378A9B3B0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3762" y="127351"/>
            <a:ext cx="1649855" cy="16498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50223" y="8774234"/>
            <a:ext cx="176202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dirty="0">
                <a:solidFill>
                  <a:srgbClr val="040000"/>
                </a:solidFill>
                <a:latin typeface="Yu Gothic UI"/>
                <a:cs typeface="Yu Gothic UI"/>
              </a:rPr>
              <a:t>Optional</a:t>
            </a:r>
            <a:r>
              <a:rPr sz="1000" spc="30" dirty="0">
                <a:solidFill>
                  <a:srgbClr val="040000"/>
                </a:solidFill>
                <a:latin typeface="Yu Gothic UI"/>
                <a:cs typeface="Yu Gothic UI"/>
              </a:rPr>
              <a:t> </a:t>
            </a:r>
            <a:r>
              <a:rPr sz="1000" spc="15" dirty="0">
                <a:solidFill>
                  <a:srgbClr val="040000"/>
                </a:solidFill>
                <a:latin typeface="Yu Gothic UI"/>
                <a:cs typeface="Yu Gothic UI"/>
              </a:rPr>
              <a:t>Refrigerant:</a:t>
            </a:r>
            <a:r>
              <a:rPr sz="1000" spc="30" dirty="0">
                <a:solidFill>
                  <a:srgbClr val="040000"/>
                </a:solidFill>
                <a:latin typeface="Yu Gothic UI"/>
                <a:cs typeface="Yu Gothic UI"/>
              </a:rPr>
              <a:t> </a:t>
            </a:r>
            <a:r>
              <a:rPr sz="1000" spc="45" dirty="0">
                <a:solidFill>
                  <a:srgbClr val="040000"/>
                </a:solidFill>
                <a:latin typeface="Yu Gothic UI"/>
                <a:cs typeface="Yu Gothic UI"/>
              </a:rPr>
              <a:t>R290</a:t>
            </a:r>
            <a:endParaRPr sz="1000" dirty="0">
              <a:latin typeface="Yu Gothic UI"/>
              <a:cs typeface="Yu Gothic U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49436" y="2296420"/>
          <a:ext cx="6480809" cy="9111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9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1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1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21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1134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Model</a:t>
                      </a:r>
                      <a:r>
                        <a:rPr sz="900" b="1" spc="-30" dirty="0">
                          <a:solidFill>
                            <a:srgbClr val="FFFFFF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 </a:t>
                      </a:r>
                      <a:endParaRPr sz="900" b="1" dirty="0">
                        <a:latin typeface="Yu Gothic" panose="020B0400000000000000" pitchFamily="34" charset="-128"/>
                        <a:ea typeface="Yu Gothic" panose="020B0400000000000000" pitchFamily="34" charset="-128"/>
                        <a:cs typeface="Yu Gothic"/>
                      </a:endParaRPr>
                    </a:p>
                  </a:txBody>
                  <a:tcPr marL="0" marR="0" marT="3048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3C8F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900" b="1" spc="-30" dirty="0">
                          <a:solidFill>
                            <a:srgbClr val="FFFFFF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T-W6T1N</a:t>
                      </a:r>
                      <a:endParaRPr sz="900" b="1" dirty="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3048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3C8F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900" b="1" spc="-40" dirty="0">
                          <a:solidFill>
                            <a:srgbClr val="FFFFFF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T-W6T2NN</a:t>
                      </a:r>
                      <a:endParaRPr sz="900" b="1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3048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3C8F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900" b="1" spc="-45" dirty="0">
                          <a:solidFill>
                            <a:srgbClr val="FFFFFF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T-W6T3NNN</a:t>
                      </a:r>
                      <a:endParaRPr sz="900" b="1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3048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3C8F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900" b="1" spc="-30" dirty="0">
                          <a:solidFill>
                            <a:srgbClr val="FFFFFF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T-W7T1N</a:t>
                      </a:r>
                      <a:endParaRPr sz="900" b="1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3048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3C8F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900" b="1" spc="-40" dirty="0">
                          <a:solidFill>
                            <a:srgbClr val="FFFFFF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T-W7T2NN</a:t>
                      </a:r>
                      <a:endParaRPr sz="900" b="1" dirty="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3048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3C8F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995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900" b="1" spc="-2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Temp</a:t>
                      </a:r>
                      <a:r>
                        <a:rPr sz="900" b="1" spc="10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Range</a:t>
                      </a:r>
                      <a:r>
                        <a:rPr sz="900" b="1" spc="-4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 </a:t>
                      </a:r>
                      <a:endParaRPr sz="900" dirty="0">
                        <a:latin typeface="Yu Gothic" panose="020B0400000000000000" pitchFamily="34" charset="-128"/>
                        <a:ea typeface="Yu Gothic" panose="020B0400000000000000" pitchFamily="34" charset="-128"/>
                        <a:cs typeface="Yu Gothic"/>
                      </a:endParaRPr>
                    </a:p>
                  </a:txBody>
                  <a:tcPr marL="0" marR="0" marT="24765" marB="0">
                    <a:lnR w="9525">
                      <a:solidFill>
                        <a:srgbClr val="040000"/>
                      </a:solidFill>
                      <a:prstDash val="solid"/>
                    </a:lnR>
                    <a:lnB w="9525">
                      <a:solidFill>
                        <a:srgbClr val="04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s-CO" sz="900" spc="-10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–2ºC</a:t>
                      </a:r>
                      <a:r>
                        <a:rPr lang="es-CO" sz="900" spc="-7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 </a:t>
                      </a:r>
                      <a:r>
                        <a:rPr lang="es-CO" sz="900" spc="-10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~ 4ºC</a:t>
                      </a:r>
                      <a:endParaRPr lang="es-CO" sz="900" dirty="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40000"/>
                      </a:solidFill>
                      <a:prstDash val="solid"/>
                    </a:lnL>
                    <a:lnB w="9525">
                      <a:solidFill>
                        <a:srgbClr val="04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998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900" b="1" spc="2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Capacity(L)</a:t>
                      </a:r>
                      <a:endParaRPr sz="900" dirty="0">
                        <a:latin typeface="Yu Gothic" panose="020B0400000000000000" pitchFamily="34" charset="-128"/>
                        <a:ea typeface="Yu Gothic" panose="020B0400000000000000" pitchFamily="34" charset="-128"/>
                        <a:cs typeface="Yu Gothic UI"/>
                      </a:endParaRPr>
                    </a:p>
                  </a:txBody>
                  <a:tcPr marL="0" marR="0" marT="24765" marB="0">
                    <a:lnR w="9525">
                      <a:solidFill>
                        <a:srgbClr val="040000"/>
                      </a:solidFill>
                      <a:prstDash val="solid"/>
                    </a:lnR>
                    <a:lnT w="9525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900" spc="-5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128</a:t>
                      </a:r>
                      <a:endParaRPr sz="90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40000"/>
                      </a:solidFill>
                      <a:prstDash val="solid"/>
                    </a:lnL>
                    <a:lnR w="9525">
                      <a:solidFill>
                        <a:srgbClr val="040000"/>
                      </a:solidFill>
                      <a:prstDash val="solid"/>
                    </a:lnR>
                    <a:lnT w="9525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900" spc="-5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212</a:t>
                      </a:r>
                      <a:endParaRPr sz="90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40000"/>
                      </a:solidFill>
                      <a:prstDash val="solid"/>
                    </a:lnL>
                    <a:lnR w="9525">
                      <a:solidFill>
                        <a:srgbClr val="040000"/>
                      </a:solidFill>
                      <a:prstDash val="solid"/>
                    </a:lnR>
                    <a:lnT w="9525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900" spc="-5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300</a:t>
                      </a:r>
                      <a:endParaRPr sz="90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40000"/>
                      </a:solidFill>
                      <a:prstDash val="solid"/>
                    </a:lnL>
                    <a:lnR w="9525">
                      <a:solidFill>
                        <a:srgbClr val="040000"/>
                      </a:solidFill>
                      <a:prstDash val="solid"/>
                    </a:lnR>
                    <a:lnT w="9525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900" spc="-5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128</a:t>
                      </a:r>
                      <a:endParaRPr sz="90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40000"/>
                      </a:solidFill>
                      <a:prstDash val="solid"/>
                    </a:lnL>
                    <a:lnR w="9525">
                      <a:solidFill>
                        <a:srgbClr val="040000"/>
                      </a:solidFill>
                      <a:prstDash val="solid"/>
                    </a:lnR>
                    <a:lnT w="9525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900" spc="-5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212</a:t>
                      </a:r>
                      <a:endParaRPr sz="90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40000"/>
                      </a:solidFill>
                      <a:prstDash val="solid"/>
                    </a:lnL>
                    <a:lnT w="9525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900" b="1" spc="1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Rating</a:t>
                      </a:r>
                      <a:r>
                        <a:rPr sz="900" b="1" spc="20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 </a:t>
                      </a:r>
                      <a:r>
                        <a:rPr sz="900" b="1" spc="1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Power</a:t>
                      </a:r>
                      <a:r>
                        <a:rPr sz="900" b="1" spc="2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(W</a:t>
                      </a:r>
                      <a:r>
                        <a:rPr lang="es-ES" sz="900" b="1" spc="-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)</a:t>
                      </a:r>
                      <a:endParaRPr sz="900" dirty="0">
                        <a:latin typeface="Yu Gothic" panose="020B0400000000000000" pitchFamily="34" charset="-128"/>
                        <a:ea typeface="Yu Gothic" panose="020B0400000000000000" pitchFamily="34" charset="-128"/>
                        <a:cs typeface="Yu Gothic UI"/>
                      </a:endParaRPr>
                    </a:p>
                  </a:txBody>
                  <a:tcPr marL="0" marR="0" marT="24765" marB="0">
                    <a:lnR w="9525">
                      <a:solidFill>
                        <a:srgbClr val="040000"/>
                      </a:solidFill>
                      <a:prstDash val="solid"/>
                    </a:lnR>
                    <a:lnT w="9525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900" spc="-5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412</a:t>
                      </a:r>
                      <a:endParaRPr sz="90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40000"/>
                      </a:solidFill>
                      <a:prstDash val="solid"/>
                    </a:lnL>
                    <a:lnR w="9525">
                      <a:solidFill>
                        <a:srgbClr val="040000"/>
                      </a:solidFill>
                      <a:prstDash val="solid"/>
                    </a:lnR>
                    <a:lnT w="9525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900" spc="-5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290</a:t>
                      </a:r>
                      <a:endParaRPr sz="90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40000"/>
                      </a:solidFill>
                      <a:prstDash val="solid"/>
                    </a:lnL>
                    <a:lnR w="9525">
                      <a:solidFill>
                        <a:srgbClr val="040000"/>
                      </a:solidFill>
                      <a:prstDash val="solid"/>
                    </a:lnR>
                    <a:lnT w="9525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900" spc="-5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350</a:t>
                      </a:r>
                      <a:endParaRPr sz="90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40000"/>
                      </a:solidFill>
                      <a:prstDash val="solid"/>
                    </a:lnL>
                    <a:lnR w="9525">
                      <a:solidFill>
                        <a:srgbClr val="040000"/>
                      </a:solidFill>
                      <a:prstDash val="solid"/>
                    </a:lnR>
                    <a:lnT w="9525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900" spc="-5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412</a:t>
                      </a:r>
                      <a:endParaRPr sz="90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40000"/>
                      </a:solidFill>
                      <a:prstDash val="solid"/>
                    </a:lnL>
                    <a:lnR w="9525">
                      <a:solidFill>
                        <a:srgbClr val="040000"/>
                      </a:solidFill>
                      <a:prstDash val="solid"/>
                    </a:lnR>
                    <a:lnT w="9525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900" spc="-5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290</a:t>
                      </a:r>
                      <a:endParaRPr sz="90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40000"/>
                      </a:solidFill>
                      <a:prstDash val="solid"/>
                    </a:lnL>
                    <a:lnT w="9525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900" b="1" spc="20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Climate</a:t>
                      </a:r>
                      <a:r>
                        <a:rPr sz="900" b="1" spc="1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 </a:t>
                      </a:r>
                      <a:r>
                        <a:rPr sz="900" b="1" spc="50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Class</a:t>
                      </a:r>
                      <a:r>
                        <a:rPr sz="900" b="1" spc="1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 </a:t>
                      </a:r>
                      <a:endParaRPr sz="900" dirty="0">
                        <a:latin typeface="Yu Gothic" panose="020B0400000000000000" pitchFamily="34" charset="-128"/>
                        <a:ea typeface="Yu Gothic" panose="020B0400000000000000" pitchFamily="34" charset="-128"/>
                        <a:cs typeface="Yu Gothic UI"/>
                      </a:endParaRPr>
                    </a:p>
                  </a:txBody>
                  <a:tcPr marL="0" marR="0" marT="24765" marB="0">
                    <a:lnR w="9525">
                      <a:solidFill>
                        <a:srgbClr val="040000"/>
                      </a:solidFill>
                      <a:prstDash val="solid"/>
                    </a:lnR>
                    <a:lnT w="9525">
                      <a:solidFill>
                        <a:srgbClr val="040000"/>
                      </a:solidFill>
                      <a:prstDash val="solid"/>
                    </a:lnT>
                    <a:lnB w="19050">
                      <a:solidFill>
                        <a:srgbClr val="04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900" spc="3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4/5/7</a:t>
                      </a:r>
                      <a:endParaRPr sz="900" dirty="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40000"/>
                      </a:solidFill>
                      <a:prstDash val="solid"/>
                    </a:lnL>
                    <a:lnT w="9525">
                      <a:solidFill>
                        <a:srgbClr val="040000"/>
                      </a:solidFill>
                      <a:prstDash val="solid"/>
                    </a:lnT>
                    <a:lnB w="19050">
                      <a:solidFill>
                        <a:srgbClr val="04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339911" y="3259425"/>
          <a:ext cx="6480809" cy="14399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9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1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1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21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9999">
                <a:tc gridSpan="6"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900" b="1" dirty="0">
                          <a:solidFill>
                            <a:srgbClr val="3B8A82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External</a:t>
                      </a:r>
                      <a:r>
                        <a:rPr sz="900" b="1" spc="35" dirty="0">
                          <a:solidFill>
                            <a:srgbClr val="3B8A82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 </a:t>
                      </a:r>
                      <a:r>
                        <a:rPr sz="900" b="1" dirty="0">
                          <a:solidFill>
                            <a:srgbClr val="3B8A82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Dimension</a:t>
                      </a:r>
                      <a:r>
                        <a:rPr sz="900" b="1" spc="35" dirty="0">
                          <a:solidFill>
                            <a:srgbClr val="3B8A82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 </a:t>
                      </a:r>
                      <a:r>
                        <a:rPr sz="900" b="1" dirty="0">
                          <a:solidFill>
                            <a:srgbClr val="3B8A82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(mm)</a:t>
                      </a:r>
                      <a:r>
                        <a:rPr sz="900" b="1" spc="-30" dirty="0">
                          <a:solidFill>
                            <a:srgbClr val="3B8A82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 </a:t>
                      </a:r>
                      <a:endParaRPr sz="900" dirty="0">
                        <a:latin typeface="Yu Gothic" panose="020B0400000000000000" pitchFamily="34" charset="-128"/>
                        <a:ea typeface="Yu Gothic" panose="020B0400000000000000" pitchFamily="34" charset="-128"/>
                        <a:cs typeface="Yu Gothic"/>
                      </a:endParaRPr>
                    </a:p>
                  </a:txBody>
                  <a:tcPr marL="0" marR="0" marT="24765" marB="0">
                    <a:lnT w="19050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  <a:solidFill>
                      <a:srgbClr val="EEE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900" b="1" spc="-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Width </a:t>
                      </a:r>
                      <a:endParaRPr sz="900" dirty="0">
                        <a:latin typeface="Yu Gothic" panose="020B0400000000000000" pitchFamily="34" charset="-128"/>
                        <a:ea typeface="Yu Gothic" panose="020B0400000000000000" pitchFamily="34" charset="-128"/>
                        <a:cs typeface="Yu Gothic UI"/>
                      </a:endParaRPr>
                    </a:p>
                  </a:txBody>
                  <a:tcPr marL="0" marR="0" marT="24765" marB="0">
                    <a:lnR w="9525">
                      <a:solidFill>
                        <a:srgbClr val="040000"/>
                      </a:solidFill>
                      <a:prstDash val="solid"/>
                    </a:lnR>
                    <a:lnT w="9525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900" spc="-5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1145</a:t>
                      </a:r>
                      <a:endParaRPr sz="90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40000"/>
                      </a:solidFill>
                      <a:prstDash val="solid"/>
                    </a:lnL>
                    <a:lnR w="9525">
                      <a:solidFill>
                        <a:srgbClr val="040000"/>
                      </a:solidFill>
                      <a:prstDash val="solid"/>
                    </a:lnR>
                    <a:lnT w="9525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900" spc="-5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1602</a:t>
                      </a:r>
                      <a:endParaRPr sz="90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40000"/>
                      </a:solidFill>
                      <a:prstDash val="solid"/>
                    </a:lnL>
                    <a:lnR w="9525">
                      <a:solidFill>
                        <a:srgbClr val="040000"/>
                      </a:solidFill>
                      <a:prstDash val="solid"/>
                    </a:lnR>
                    <a:lnT w="9525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900" spc="-5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2060</a:t>
                      </a:r>
                      <a:endParaRPr sz="90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40000"/>
                      </a:solidFill>
                      <a:prstDash val="solid"/>
                    </a:lnL>
                    <a:lnR w="9525">
                      <a:solidFill>
                        <a:srgbClr val="040000"/>
                      </a:solidFill>
                      <a:prstDash val="solid"/>
                    </a:lnR>
                    <a:lnT w="9525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900" spc="-5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1349</a:t>
                      </a:r>
                      <a:endParaRPr sz="90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40000"/>
                      </a:solidFill>
                      <a:prstDash val="solid"/>
                    </a:lnL>
                    <a:lnR w="9525">
                      <a:solidFill>
                        <a:srgbClr val="040000"/>
                      </a:solidFill>
                      <a:prstDash val="solid"/>
                    </a:lnR>
                    <a:lnT w="9525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900" spc="-5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2012</a:t>
                      </a:r>
                      <a:endParaRPr sz="90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40000"/>
                      </a:solidFill>
                      <a:prstDash val="solid"/>
                    </a:lnL>
                    <a:lnT w="9525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900" b="1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Depth </a:t>
                      </a:r>
                      <a:endParaRPr sz="900" dirty="0">
                        <a:latin typeface="Yu Gothic" panose="020B0400000000000000" pitchFamily="34" charset="-128"/>
                        <a:ea typeface="Yu Gothic" panose="020B0400000000000000" pitchFamily="34" charset="-128"/>
                        <a:cs typeface="Yu Gothic UI"/>
                      </a:endParaRPr>
                    </a:p>
                  </a:txBody>
                  <a:tcPr marL="0" marR="0" marT="24765" marB="0">
                    <a:lnR w="9525">
                      <a:solidFill>
                        <a:srgbClr val="040000"/>
                      </a:solidFill>
                      <a:prstDash val="solid"/>
                    </a:lnR>
                    <a:lnT w="9525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900" spc="-5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660</a:t>
                      </a:r>
                      <a:endParaRPr sz="90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40000"/>
                      </a:solidFill>
                      <a:prstDash val="solid"/>
                    </a:lnL>
                    <a:lnR w="9525">
                      <a:solidFill>
                        <a:srgbClr val="040000"/>
                      </a:solidFill>
                      <a:prstDash val="solid"/>
                    </a:lnR>
                    <a:lnT w="9525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900" spc="-5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760</a:t>
                      </a:r>
                      <a:endParaRPr sz="90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40000"/>
                      </a:solidFill>
                      <a:prstDash val="solid"/>
                    </a:lnL>
                    <a:lnT w="9525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998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900" b="1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Height </a:t>
                      </a:r>
                      <a:endParaRPr sz="900" dirty="0">
                        <a:latin typeface="Yu Gothic" panose="020B0400000000000000" pitchFamily="34" charset="-128"/>
                        <a:ea typeface="Yu Gothic" panose="020B0400000000000000" pitchFamily="34" charset="-128"/>
                        <a:cs typeface="Yu Gothic UI"/>
                      </a:endParaRPr>
                    </a:p>
                  </a:txBody>
                  <a:tcPr marL="0" marR="0" marT="24765" marB="0">
                    <a:lnR w="9525">
                      <a:solidFill>
                        <a:srgbClr val="040000"/>
                      </a:solidFill>
                      <a:prstDash val="solid"/>
                    </a:lnR>
                    <a:lnT w="9525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900" spc="-5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550</a:t>
                      </a:r>
                      <a:endParaRPr sz="90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40000"/>
                      </a:solidFill>
                      <a:prstDash val="solid"/>
                    </a:lnL>
                    <a:lnR w="9525">
                      <a:solidFill>
                        <a:srgbClr val="040000"/>
                      </a:solidFill>
                      <a:prstDash val="solid"/>
                    </a:lnR>
                    <a:lnT w="9525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900" spc="-5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550</a:t>
                      </a:r>
                      <a:endParaRPr sz="90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40000"/>
                      </a:solidFill>
                      <a:prstDash val="solid"/>
                    </a:lnL>
                    <a:lnT w="9525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999">
                <a:tc gridSpan="6"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900" b="1" spc="-25" dirty="0">
                          <a:solidFill>
                            <a:srgbClr val="3B8A82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Internal</a:t>
                      </a:r>
                      <a:r>
                        <a:rPr sz="900" b="1" spc="20" dirty="0">
                          <a:solidFill>
                            <a:srgbClr val="3B8A82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 </a:t>
                      </a:r>
                      <a:r>
                        <a:rPr sz="900" b="1" spc="-20" dirty="0">
                          <a:solidFill>
                            <a:srgbClr val="3B8A82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Dimension</a:t>
                      </a:r>
                      <a:r>
                        <a:rPr sz="900" b="1" spc="25" dirty="0">
                          <a:solidFill>
                            <a:srgbClr val="3B8A82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 </a:t>
                      </a:r>
                      <a:r>
                        <a:rPr sz="900" b="1" spc="-40" dirty="0">
                          <a:solidFill>
                            <a:srgbClr val="3B8A82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(mm)</a:t>
                      </a:r>
                      <a:r>
                        <a:rPr sz="900" b="1" spc="25" dirty="0">
                          <a:solidFill>
                            <a:srgbClr val="3B8A82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 </a:t>
                      </a:r>
                      <a:endParaRPr sz="900" dirty="0">
                        <a:latin typeface="Yu Gothic" panose="020B0400000000000000" pitchFamily="34" charset="-128"/>
                        <a:ea typeface="Yu Gothic" panose="020B0400000000000000" pitchFamily="34" charset="-128"/>
                        <a:cs typeface="Yu Gothic"/>
                      </a:endParaRPr>
                    </a:p>
                  </a:txBody>
                  <a:tcPr marL="0" marR="0" marT="24765" marB="0">
                    <a:lnT w="9525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  <a:solidFill>
                      <a:srgbClr val="EEE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999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900" b="1" spc="-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Width </a:t>
                      </a:r>
                      <a:endParaRPr sz="900" dirty="0">
                        <a:latin typeface="Yu Gothic" panose="020B0400000000000000" pitchFamily="34" charset="-128"/>
                        <a:ea typeface="Yu Gothic" panose="020B0400000000000000" pitchFamily="34" charset="-128"/>
                        <a:cs typeface="Yu Gothic UI"/>
                      </a:endParaRPr>
                    </a:p>
                  </a:txBody>
                  <a:tcPr marL="0" marR="0" marT="24765" marB="0">
                    <a:lnR w="9525">
                      <a:solidFill>
                        <a:srgbClr val="040000"/>
                      </a:solidFill>
                      <a:prstDash val="solid"/>
                    </a:lnR>
                    <a:lnT w="9525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900" spc="-5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370</a:t>
                      </a:r>
                      <a:endParaRPr sz="90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40000"/>
                      </a:solidFill>
                      <a:prstDash val="solid"/>
                    </a:lnL>
                    <a:lnR w="9525">
                      <a:solidFill>
                        <a:srgbClr val="040000"/>
                      </a:solidFill>
                      <a:prstDash val="solid"/>
                    </a:lnR>
                    <a:lnT w="9525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900" spc="-5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827</a:t>
                      </a:r>
                      <a:endParaRPr sz="90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40000"/>
                      </a:solidFill>
                      <a:prstDash val="solid"/>
                    </a:lnL>
                    <a:lnR w="9525">
                      <a:solidFill>
                        <a:srgbClr val="040000"/>
                      </a:solidFill>
                      <a:prstDash val="solid"/>
                    </a:lnR>
                    <a:lnT w="9525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900" spc="-5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1284</a:t>
                      </a:r>
                      <a:endParaRPr sz="90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40000"/>
                      </a:solidFill>
                      <a:prstDash val="solid"/>
                    </a:lnL>
                    <a:lnR w="9525">
                      <a:solidFill>
                        <a:srgbClr val="040000"/>
                      </a:solidFill>
                      <a:prstDash val="solid"/>
                    </a:lnR>
                    <a:lnT w="9525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900" spc="-5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598</a:t>
                      </a:r>
                      <a:endParaRPr sz="90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40000"/>
                      </a:solidFill>
                      <a:prstDash val="solid"/>
                    </a:lnL>
                    <a:lnR w="9525">
                      <a:solidFill>
                        <a:srgbClr val="040000"/>
                      </a:solidFill>
                      <a:prstDash val="solid"/>
                    </a:lnR>
                    <a:lnT w="9525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900" spc="-5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1260</a:t>
                      </a:r>
                      <a:endParaRPr sz="90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40000"/>
                      </a:solidFill>
                      <a:prstDash val="solid"/>
                    </a:lnL>
                    <a:lnT w="9525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999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900" b="1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Depth </a:t>
                      </a:r>
                      <a:endParaRPr sz="900" dirty="0">
                        <a:latin typeface="Yu Gothic" panose="020B0400000000000000" pitchFamily="34" charset="-128"/>
                        <a:ea typeface="Yu Gothic" panose="020B0400000000000000" pitchFamily="34" charset="-128"/>
                        <a:cs typeface="Yu Gothic UI"/>
                      </a:endParaRPr>
                    </a:p>
                  </a:txBody>
                  <a:tcPr marL="0" marR="0" marT="24765" marB="0">
                    <a:lnR w="9525">
                      <a:solidFill>
                        <a:srgbClr val="040000"/>
                      </a:solidFill>
                      <a:prstDash val="solid"/>
                    </a:lnR>
                    <a:lnT w="9525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900" spc="-5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563</a:t>
                      </a:r>
                      <a:endParaRPr sz="90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40000"/>
                      </a:solidFill>
                      <a:prstDash val="solid"/>
                    </a:lnL>
                    <a:lnR w="9525">
                      <a:solidFill>
                        <a:srgbClr val="040000"/>
                      </a:solidFill>
                      <a:prstDash val="solid"/>
                    </a:lnR>
                    <a:lnT w="9525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900" spc="-5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663</a:t>
                      </a:r>
                      <a:endParaRPr sz="90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40000"/>
                      </a:solidFill>
                      <a:prstDash val="solid"/>
                    </a:lnL>
                    <a:lnT w="9525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b="1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Height</a:t>
                      </a:r>
                      <a:endParaRPr sz="900" dirty="0">
                        <a:latin typeface="Yu Gothic" panose="020B0400000000000000" pitchFamily="34" charset="-128"/>
                        <a:ea typeface="Yu Gothic" panose="020B0400000000000000" pitchFamily="34" charset="-128"/>
                        <a:cs typeface="Yu Gothic UI"/>
                      </a:endParaRPr>
                    </a:p>
                  </a:txBody>
                  <a:tcPr marL="0" marR="0" marT="25400" marB="0">
                    <a:lnR w="9525">
                      <a:solidFill>
                        <a:srgbClr val="040000"/>
                      </a:solidFill>
                      <a:prstDash val="solid"/>
                    </a:lnR>
                    <a:lnT w="9525">
                      <a:solidFill>
                        <a:srgbClr val="040000"/>
                      </a:solidFill>
                      <a:prstDash val="solid"/>
                    </a:lnT>
                    <a:lnB w="19050">
                      <a:solidFill>
                        <a:srgbClr val="04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spc="-5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362</a:t>
                      </a:r>
                      <a:endParaRPr sz="900" dirty="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40000"/>
                      </a:solidFill>
                      <a:prstDash val="solid"/>
                    </a:lnL>
                    <a:lnR w="9525">
                      <a:solidFill>
                        <a:srgbClr val="040000"/>
                      </a:solidFill>
                      <a:prstDash val="solid"/>
                    </a:lnR>
                    <a:lnT w="9525">
                      <a:solidFill>
                        <a:srgbClr val="040000"/>
                      </a:solidFill>
                      <a:prstDash val="solid"/>
                    </a:lnT>
                    <a:lnB w="19050">
                      <a:solidFill>
                        <a:srgbClr val="04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spc="-5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362</a:t>
                      </a:r>
                      <a:endParaRPr sz="900" dirty="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40000"/>
                      </a:solidFill>
                      <a:prstDash val="solid"/>
                    </a:lnL>
                    <a:lnT w="9525">
                      <a:solidFill>
                        <a:srgbClr val="040000"/>
                      </a:solidFill>
                      <a:prstDash val="solid"/>
                    </a:lnT>
                    <a:lnB w="19050">
                      <a:solidFill>
                        <a:srgbClr val="04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339911" y="4760827"/>
          <a:ext cx="6479539" cy="1259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9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5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9999">
                <a:tc gridSpan="3"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b="1" spc="-20" dirty="0">
                          <a:solidFill>
                            <a:srgbClr val="3B8A82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Thickness</a:t>
                      </a:r>
                      <a:r>
                        <a:rPr sz="900" b="1" spc="35" dirty="0">
                          <a:solidFill>
                            <a:srgbClr val="3B8A82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 </a:t>
                      </a:r>
                      <a:r>
                        <a:rPr sz="900" b="1" dirty="0">
                          <a:solidFill>
                            <a:srgbClr val="3B8A82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of</a:t>
                      </a:r>
                      <a:r>
                        <a:rPr sz="900" b="1" spc="35" dirty="0">
                          <a:solidFill>
                            <a:srgbClr val="3B8A82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 </a:t>
                      </a:r>
                      <a:r>
                        <a:rPr sz="900" b="1" spc="20" dirty="0">
                          <a:solidFill>
                            <a:srgbClr val="3B8A82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304</a:t>
                      </a:r>
                      <a:r>
                        <a:rPr sz="900" b="1" spc="35" dirty="0">
                          <a:solidFill>
                            <a:srgbClr val="3B8A82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 </a:t>
                      </a:r>
                      <a:r>
                        <a:rPr sz="900" b="1" spc="-15" dirty="0">
                          <a:solidFill>
                            <a:srgbClr val="3B8A82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Grade</a:t>
                      </a:r>
                      <a:r>
                        <a:rPr sz="900" b="1" spc="40" dirty="0">
                          <a:solidFill>
                            <a:srgbClr val="3B8A82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 </a:t>
                      </a:r>
                      <a:r>
                        <a:rPr sz="900" b="1" spc="-15" dirty="0">
                          <a:solidFill>
                            <a:srgbClr val="3B8A82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Stainless</a:t>
                      </a:r>
                      <a:r>
                        <a:rPr sz="900" b="1" spc="35" dirty="0">
                          <a:solidFill>
                            <a:srgbClr val="3B8A82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 </a:t>
                      </a:r>
                      <a:r>
                        <a:rPr sz="900" b="1" spc="-20" dirty="0">
                          <a:solidFill>
                            <a:srgbClr val="3B8A82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Steel</a:t>
                      </a:r>
                      <a:r>
                        <a:rPr sz="900" b="1" spc="35" dirty="0">
                          <a:solidFill>
                            <a:srgbClr val="3B8A82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 </a:t>
                      </a:r>
                      <a:r>
                        <a:rPr sz="900" b="1" spc="-40" dirty="0">
                          <a:solidFill>
                            <a:srgbClr val="3B8A82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(mm)</a:t>
                      </a:r>
                      <a:r>
                        <a:rPr sz="900" b="1" spc="40" dirty="0">
                          <a:solidFill>
                            <a:srgbClr val="3B8A82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 </a:t>
                      </a:r>
                      <a:r>
                        <a:rPr sz="900" b="1" spc="10" dirty="0">
                          <a:solidFill>
                            <a:srgbClr val="3B8A82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#304</a:t>
                      </a:r>
                      <a:r>
                        <a:rPr sz="900" b="1" spc="35" dirty="0">
                          <a:solidFill>
                            <a:srgbClr val="3B8A82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 </a:t>
                      </a:r>
                      <a:endParaRPr sz="900" dirty="0">
                        <a:latin typeface="Yu Gothic" panose="020B0400000000000000" pitchFamily="34" charset="-128"/>
                        <a:ea typeface="Yu Gothic" panose="020B0400000000000000" pitchFamily="34" charset="-128"/>
                        <a:cs typeface="Yu Gothic"/>
                      </a:endParaRPr>
                    </a:p>
                  </a:txBody>
                  <a:tcPr marL="0" marR="0" marT="25400" marB="0">
                    <a:lnT w="19050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  <a:solidFill>
                      <a:srgbClr val="EEE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999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b="1" spc="1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Exterior</a:t>
                      </a:r>
                      <a:r>
                        <a:rPr sz="900" b="1" spc="10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 </a:t>
                      </a:r>
                      <a:endParaRPr sz="900" dirty="0">
                        <a:latin typeface="Yu Gothic" panose="020B0400000000000000" pitchFamily="34" charset="-128"/>
                        <a:ea typeface="Yu Gothic" panose="020B0400000000000000" pitchFamily="34" charset="-128"/>
                        <a:cs typeface="Yu Gothic UI"/>
                      </a:endParaRPr>
                    </a:p>
                  </a:txBody>
                  <a:tcPr marL="0" marR="0" marT="25400" marB="0">
                    <a:lnR w="9525">
                      <a:solidFill>
                        <a:srgbClr val="040000"/>
                      </a:solidFill>
                      <a:prstDash val="solid"/>
                    </a:lnR>
                    <a:lnT w="9525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spc="-5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0.7</a:t>
                      </a:r>
                      <a:endParaRPr sz="90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40000"/>
                      </a:solidFill>
                      <a:prstDash val="solid"/>
                    </a:lnL>
                    <a:lnT w="9525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b="1" spc="-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Interior</a:t>
                      </a:r>
                      <a:r>
                        <a:rPr sz="900" b="1" spc="10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 </a:t>
                      </a:r>
                      <a:endParaRPr sz="900" dirty="0">
                        <a:latin typeface="Yu Gothic" panose="020B0400000000000000" pitchFamily="34" charset="-128"/>
                        <a:ea typeface="Yu Gothic" panose="020B0400000000000000" pitchFamily="34" charset="-128"/>
                        <a:cs typeface="Yu Gothic UI"/>
                      </a:endParaRPr>
                    </a:p>
                  </a:txBody>
                  <a:tcPr marL="0" marR="0" marT="25400" marB="0">
                    <a:lnR w="9525">
                      <a:solidFill>
                        <a:srgbClr val="040000"/>
                      </a:solidFill>
                      <a:prstDash val="solid"/>
                    </a:lnR>
                    <a:lnT w="9525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spc="-5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0.5</a:t>
                      </a:r>
                      <a:endParaRPr sz="90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40000"/>
                      </a:solidFill>
                      <a:prstDash val="solid"/>
                    </a:lnL>
                    <a:lnT w="9525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999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b="1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Door</a:t>
                      </a:r>
                      <a:r>
                        <a:rPr sz="900" b="1" spc="30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 </a:t>
                      </a:r>
                      <a:r>
                        <a:rPr sz="900" b="1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or</a:t>
                      </a:r>
                      <a:r>
                        <a:rPr sz="900" b="1" spc="30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 </a:t>
                      </a:r>
                      <a:r>
                        <a:rPr sz="900" b="1" spc="10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Drawer</a:t>
                      </a:r>
                      <a:r>
                        <a:rPr sz="900" b="1" spc="-2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 </a:t>
                      </a:r>
                      <a:endParaRPr sz="900" dirty="0">
                        <a:latin typeface="Yu Gothic" panose="020B0400000000000000" pitchFamily="34" charset="-128"/>
                        <a:ea typeface="Yu Gothic" panose="020B0400000000000000" pitchFamily="34" charset="-128"/>
                        <a:cs typeface="Yu Gothic UI"/>
                      </a:endParaRPr>
                    </a:p>
                  </a:txBody>
                  <a:tcPr marL="0" marR="0" marT="25400" marB="0">
                    <a:lnR w="9525">
                      <a:solidFill>
                        <a:srgbClr val="040000"/>
                      </a:solidFill>
                      <a:prstDash val="solid"/>
                    </a:lnR>
                    <a:lnT w="9525">
                      <a:solidFill>
                        <a:srgbClr val="040000"/>
                      </a:solidFill>
                      <a:prstDash val="solid"/>
                    </a:lnT>
                    <a:lnB w="19050">
                      <a:solidFill>
                        <a:srgbClr val="04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spc="-5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0.7</a:t>
                      </a:r>
                      <a:endParaRPr sz="90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40000"/>
                      </a:solidFill>
                      <a:prstDash val="solid"/>
                    </a:lnL>
                    <a:lnT w="9525">
                      <a:solidFill>
                        <a:srgbClr val="040000"/>
                      </a:solidFill>
                      <a:prstDash val="solid"/>
                    </a:lnT>
                    <a:lnB w="19050">
                      <a:solidFill>
                        <a:srgbClr val="04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000">
                <a:tc gridSpan="3"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b="1" dirty="0">
                          <a:solidFill>
                            <a:srgbClr val="3B8A82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Open</a:t>
                      </a:r>
                      <a:r>
                        <a:rPr sz="900" b="1" spc="35" dirty="0">
                          <a:solidFill>
                            <a:srgbClr val="3B8A82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 </a:t>
                      </a:r>
                      <a:r>
                        <a:rPr sz="900" b="1" dirty="0">
                          <a:solidFill>
                            <a:srgbClr val="3B8A82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Depth</a:t>
                      </a:r>
                      <a:r>
                        <a:rPr sz="900" b="1" spc="35" dirty="0">
                          <a:solidFill>
                            <a:srgbClr val="3B8A82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 </a:t>
                      </a:r>
                      <a:r>
                        <a:rPr sz="900" b="1" dirty="0">
                          <a:solidFill>
                            <a:srgbClr val="3B8A82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(mm)</a:t>
                      </a:r>
                      <a:r>
                        <a:rPr sz="900" b="1" spc="-30" dirty="0">
                          <a:solidFill>
                            <a:srgbClr val="3B8A82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 </a:t>
                      </a:r>
                      <a:endParaRPr sz="900" dirty="0">
                        <a:latin typeface="Yu Gothic" panose="020B0400000000000000" pitchFamily="34" charset="-128"/>
                        <a:ea typeface="Yu Gothic" panose="020B0400000000000000" pitchFamily="34" charset="-128"/>
                        <a:cs typeface="Yu Gothic"/>
                      </a:endParaRPr>
                    </a:p>
                  </a:txBody>
                  <a:tcPr marL="0" marR="0" marT="25400" marB="0">
                    <a:lnT w="19050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  <a:solidFill>
                      <a:srgbClr val="EEE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998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b="1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Door</a:t>
                      </a:r>
                      <a:r>
                        <a:rPr sz="900" b="1" spc="1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 </a:t>
                      </a:r>
                      <a:r>
                        <a:rPr sz="900" b="1" spc="20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Type</a:t>
                      </a:r>
                      <a:r>
                        <a:rPr sz="900" b="1" spc="-4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 </a:t>
                      </a:r>
                      <a:endParaRPr sz="900" dirty="0">
                        <a:latin typeface="Yu Gothic" panose="020B0400000000000000" pitchFamily="34" charset="-128"/>
                        <a:ea typeface="Yu Gothic" panose="020B0400000000000000" pitchFamily="34" charset="-128"/>
                        <a:cs typeface="Yu Gothic UI"/>
                      </a:endParaRPr>
                    </a:p>
                  </a:txBody>
                  <a:tcPr marL="0" marR="0" marT="25400" marB="0">
                    <a:lnR w="9525">
                      <a:solidFill>
                        <a:srgbClr val="040000"/>
                      </a:solidFill>
                      <a:prstDash val="solid"/>
                    </a:lnR>
                    <a:lnT w="9525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54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spc="-5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1083</a:t>
                      </a:r>
                      <a:endParaRPr sz="90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40000"/>
                      </a:solidFill>
                      <a:prstDash val="solid"/>
                    </a:lnL>
                    <a:lnR w="9525">
                      <a:solidFill>
                        <a:srgbClr val="040000"/>
                      </a:solidFill>
                      <a:prstDash val="solid"/>
                    </a:lnR>
                    <a:lnT w="9525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963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spc="-5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1380</a:t>
                      </a:r>
                      <a:endParaRPr sz="90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40000"/>
                      </a:solidFill>
                      <a:prstDash val="solid"/>
                    </a:lnL>
                    <a:lnT w="9525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b="1" spc="10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Drawer</a:t>
                      </a:r>
                      <a:r>
                        <a:rPr sz="900" b="1" spc="1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 </a:t>
                      </a:r>
                      <a:r>
                        <a:rPr sz="900" b="1" spc="20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Type</a:t>
                      </a:r>
                      <a:endParaRPr sz="900" dirty="0">
                        <a:latin typeface="Yu Gothic" panose="020B0400000000000000" pitchFamily="34" charset="-128"/>
                        <a:ea typeface="Yu Gothic" panose="020B0400000000000000" pitchFamily="34" charset="-128"/>
                        <a:cs typeface="Yu Gothic UI"/>
                      </a:endParaRPr>
                    </a:p>
                  </a:txBody>
                  <a:tcPr marL="0" marR="0" marT="25400" marB="0">
                    <a:lnR w="9525">
                      <a:solidFill>
                        <a:srgbClr val="040000"/>
                      </a:solidFill>
                      <a:prstDash val="solid"/>
                    </a:lnR>
                    <a:lnT w="9525">
                      <a:solidFill>
                        <a:srgbClr val="040000"/>
                      </a:solidFill>
                      <a:prstDash val="solid"/>
                    </a:lnT>
                    <a:lnB w="19050">
                      <a:solidFill>
                        <a:srgbClr val="04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54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spc="-5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1266</a:t>
                      </a:r>
                      <a:endParaRPr sz="90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40000"/>
                      </a:solidFill>
                      <a:prstDash val="solid"/>
                    </a:lnL>
                    <a:lnR w="9525">
                      <a:solidFill>
                        <a:srgbClr val="040000"/>
                      </a:solidFill>
                      <a:prstDash val="solid"/>
                    </a:lnR>
                    <a:lnT w="9525">
                      <a:solidFill>
                        <a:srgbClr val="040000"/>
                      </a:solidFill>
                      <a:prstDash val="solid"/>
                    </a:lnT>
                    <a:lnB w="19050">
                      <a:solidFill>
                        <a:srgbClr val="04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963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spc="-5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1466</a:t>
                      </a:r>
                      <a:endParaRPr sz="900" dirty="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40000"/>
                      </a:solidFill>
                      <a:prstDash val="solid"/>
                    </a:lnL>
                    <a:lnT w="9525">
                      <a:solidFill>
                        <a:srgbClr val="040000"/>
                      </a:solidFill>
                      <a:prstDash val="solid"/>
                    </a:lnT>
                    <a:lnB w="19050">
                      <a:solidFill>
                        <a:srgbClr val="04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339911" y="6082227"/>
          <a:ext cx="6480809" cy="5399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9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1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1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21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0000">
                <a:tc gridSpan="6"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b="1" spc="-20" dirty="0">
                          <a:solidFill>
                            <a:srgbClr val="3B8A82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Maximum</a:t>
                      </a:r>
                      <a:r>
                        <a:rPr sz="900" b="1" spc="35" dirty="0">
                          <a:solidFill>
                            <a:srgbClr val="3B8A82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3B8A82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Loading</a:t>
                      </a:r>
                      <a:r>
                        <a:rPr sz="900" b="1" spc="35" dirty="0">
                          <a:solidFill>
                            <a:srgbClr val="3B8A82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 </a:t>
                      </a:r>
                      <a:r>
                        <a:rPr sz="900" b="1" spc="-15" dirty="0">
                          <a:solidFill>
                            <a:srgbClr val="3B8A82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Height</a:t>
                      </a:r>
                      <a:r>
                        <a:rPr sz="900" b="1" spc="35" dirty="0">
                          <a:solidFill>
                            <a:srgbClr val="3B8A82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 </a:t>
                      </a:r>
                      <a:r>
                        <a:rPr sz="900" b="1" dirty="0">
                          <a:solidFill>
                            <a:srgbClr val="3B8A82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of</a:t>
                      </a:r>
                      <a:r>
                        <a:rPr sz="900" b="1" spc="35" dirty="0">
                          <a:solidFill>
                            <a:srgbClr val="3B8A82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 </a:t>
                      </a:r>
                      <a:r>
                        <a:rPr sz="900" b="1" spc="-25" dirty="0">
                          <a:solidFill>
                            <a:srgbClr val="3B8A82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Drawer</a:t>
                      </a:r>
                      <a:r>
                        <a:rPr sz="900" b="1" spc="35" dirty="0">
                          <a:solidFill>
                            <a:srgbClr val="3B8A82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 </a:t>
                      </a:r>
                      <a:r>
                        <a:rPr sz="900" b="1" spc="-35" dirty="0">
                          <a:solidFill>
                            <a:srgbClr val="3B8A82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(mm</a:t>
                      </a:r>
                      <a:r>
                        <a:rPr sz="900" b="1" spc="35" dirty="0">
                          <a:solidFill>
                            <a:srgbClr val="3B8A82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 </a:t>
                      </a:r>
                      <a:r>
                        <a:rPr sz="900" b="1" spc="-25" dirty="0">
                          <a:solidFill>
                            <a:srgbClr val="3B8A82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Per</a:t>
                      </a:r>
                      <a:r>
                        <a:rPr sz="900" b="1" spc="35" dirty="0">
                          <a:solidFill>
                            <a:srgbClr val="3B8A82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 </a:t>
                      </a:r>
                      <a:r>
                        <a:rPr sz="900" b="1" spc="-30" dirty="0">
                          <a:solidFill>
                            <a:srgbClr val="3B8A82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Drawer)</a:t>
                      </a:r>
                      <a:endParaRPr sz="900" dirty="0">
                        <a:latin typeface="Yu Gothic" panose="020B0400000000000000" pitchFamily="34" charset="-128"/>
                        <a:ea typeface="Yu Gothic" panose="020B0400000000000000" pitchFamily="34" charset="-128"/>
                        <a:cs typeface="Yu Gothic"/>
                      </a:endParaRPr>
                    </a:p>
                  </a:txBody>
                  <a:tcPr marL="0" marR="0" marT="25400" marB="0">
                    <a:lnT w="19050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  <a:solidFill>
                      <a:srgbClr val="EEE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998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b="1" spc="3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2</a:t>
                      </a:r>
                      <a:r>
                        <a:rPr sz="900" b="1" spc="1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 </a:t>
                      </a:r>
                      <a:r>
                        <a:rPr sz="900" b="1" spc="20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Drawers</a:t>
                      </a:r>
                      <a:r>
                        <a:rPr sz="900" b="1" spc="1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 </a:t>
                      </a:r>
                      <a:endParaRPr sz="900" dirty="0">
                        <a:latin typeface="Yu Gothic" panose="020B0400000000000000" pitchFamily="34" charset="-128"/>
                        <a:ea typeface="Yu Gothic" panose="020B0400000000000000" pitchFamily="34" charset="-128"/>
                        <a:cs typeface="Yu Gothic UI"/>
                      </a:endParaRPr>
                    </a:p>
                  </a:txBody>
                  <a:tcPr marL="0" marR="0" marT="25400" marB="0">
                    <a:lnR w="9525">
                      <a:solidFill>
                        <a:srgbClr val="040000"/>
                      </a:solidFill>
                      <a:prstDash val="solid"/>
                    </a:lnR>
                    <a:lnT w="9525">
                      <a:solidFill>
                        <a:srgbClr val="040000"/>
                      </a:solidFill>
                      <a:prstDash val="solid"/>
                    </a:lnT>
                    <a:lnB w="19050">
                      <a:solidFill>
                        <a:srgbClr val="04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spc="-5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105</a:t>
                      </a:r>
                      <a:endParaRPr sz="90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40000"/>
                      </a:solidFill>
                      <a:prstDash val="solid"/>
                    </a:lnL>
                    <a:lnT w="9525">
                      <a:solidFill>
                        <a:srgbClr val="040000"/>
                      </a:solidFill>
                      <a:prstDash val="solid"/>
                    </a:lnT>
                    <a:lnB w="19050">
                      <a:solidFill>
                        <a:srgbClr val="04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b="1" spc="20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Compressor</a:t>
                      </a:r>
                      <a:r>
                        <a:rPr sz="900" b="1" spc="30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 </a:t>
                      </a:r>
                      <a:r>
                        <a:rPr sz="900" b="1" spc="10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(HP)</a:t>
                      </a:r>
                      <a:r>
                        <a:rPr sz="900" b="1" spc="-30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 </a:t>
                      </a:r>
                      <a:endParaRPr sz="900" dirty="0">
                        <a:latin typeface="Yu Gothic" panose="020B0400000000000000" pitchFamily="34" charset="-128"/>
                        <a:ea typeface="Yu Gothic" panose="020B0400000000000000" pitchFamily="34" charset="-128"/>
                        <a:cs typeface="Yu Gothic UI"/>
                      </a:endParaRPr>
                    </a:p>
                  </a:txBody>
                  <a:tcPr marL="0" marR="0" marT="25400" marB="0">
                    <a:lnR w="9525">
                      <a:solidFill>
                        <a:srgbClr val="040000"/>
                      </a:solidFill>
                      <a:prstDash val="solid"/>
                    </a:lnR>
                    <a:lnT w="19050">
                      <a:solidFill>
                        <a:srgbClr val="040000"/>
                      </a:solidFill>
                      <a:prstDash val="solid"/>
                    </a:lnT>
                    <a:lnB w="19050">
                      <a:solidFill>
                        <a:srgbClr val="04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spc="20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1/2</a:t>
                      </a:r>
                      <a:endParaRPr sz="900" dirty="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40000"/>
                      </a:solidFill>
                      <a:prstDash val="solid"/>
                    </a:lnL>
                    <a:lnR w="9525">
                      <a:solidFill>
                        <a:srgbClr val="040000"/>
                      </a:solidFill>
                      <a:prstDash val="solid"/>
                    </a:lnR>
                    <a:lnT w="19050">
                      <a:solidFill>
                        <a:srgbClr val="040000"/>
                      </a:solidFill>
                      <a:prstDash val="solid"/>
                    </a:lnT>
                    <a:lnB w="19050">
                      <a:solidFill>
                        <a:srgbClr val="04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spc="20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1/3</a:t>
                      </a:r>
                      <a:endParaRPr sz="90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40000"/>
                      </a:solidFill>
                      <a:prstDash val="solid"/>
                    </a:lnL>
                    <a:lnR w="9525">
                      <a:solidFill>
                        <a:srgbClr val="040000"/>
                      </a:solidFill>
                      <a:prstDash val="solid"/>
                    </a:lnR>
                    <a:lnT w="19050">
                      <a:solidFill>
                        <a:srgbClr val="040000"/>
                      </a:solidFill>
                      <a:prstDash val="solid"/>
                    </a:lnT>
                    <a:lnB w="19050">
                      <a:solidFill>
                        <a:srgbClr val="04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spc="20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3/8</a:t>
                      </a:r>
                      <a:endParaRPr sz="90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40000"/>
                      </a:solidFill>
                      <a:prstDash val="solid"/>
                    </a:lnL>
                    <a:lnR w="9525">
                      <a:solidFill>
                        <a:srgbClr val="040000"/>
                      </a:solidFill>
                      <a:prstDash val="solid"/>
                    </a:lnR>
                    <a:lnT w="19050">
                      <a:solidFill>
                        <a:srgbClr val="040000"/>
                      </a:solidFill>
                      <a:prstDash val="solid"/>
                    </a:lnT>
                    <a:lnB w="19050">
                      <a:solidFill>
                        <a:srgbClr val="04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spc="20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1/2</a:t>
                      </a:r>
                      <a:endParaRPr sz="90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40000"/>
                      </a:solidFill>
                      <a:prstDash val="solid"/>
                    </a:lnL>
                    <a:lnR w="9525">
                      <a:solidFill>
                        <a:srgbClr val="040000"/>
                      </a:solidFill>
                      <a:prstDash val="solid"/>
                    </a:lnR>
                    <a:lnT w="19050">
                      <a:solidFill>
                        <a:srgbClr val="040000"/>
                      </a:solidFill>
                      <a:prstDash val="solid"/>
                    </a:lnT>
                    <a:lnB w="19050">
                      <a:solidFill>
                        <a:srgbClr val="04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spc="20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1/3</a:t>
                      </a:r>
                      <a:endParaRPr sz="900" dirty="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40000"/>
                      </a:solidFill>
                      <a:prstDash val="solid"/>
                    </a:lnL>
                    <a:lnT w="19050">
                      <a:solidFill>
                        <a:srgbClr val="040000"/>
                      </a:solidFill>
                      <a:prstDash val="solid"/>
                    </a:lnT>
                    <a:lnB w="19050">
                      <a:solidFill>
                        <a:srgbClr val="04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339911" y="6694229"/>
          <a:ext cx="6479540" cy="3599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9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9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9999">
                <a:tc gridSpan="2"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b="1" spc="15" dirty="0">
                          <a:solidFill>
                            <a:srgbClr val="3B8A82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Refrigerant</a:t>
                      </a:r>
                      <a:r>
                        <a:rPr sz="900" b="1" spc="-5" dirty="0">
                          <a:solidFill>
                            <a:srgbClr val="3B8A82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 </a:t>
                      </a:r>
                      <a:endParaRPr sz="900" dirty="0">
                        <a:latin typeface="Yu Gothic" panose="020B0400000000000000" pitchFamily="34" charset="-128"/>
                        <a:ea typeface="Yu Gothic" panose="020B0400000000000000" pitchFamily="34" charset="-128"/>
                        <a:cs typeface="Yu Gothic UI"/>
                      </a:endParaRPr>
                    </a:p>
                  </a:txBody>
                  <a:tcPr marL="0" marR="0" marT="25400" marB="0">
                    <a:lnT w="19050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  <a:solidFill>
                      <a:srgbClr val="EEE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998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b="1" spc="20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Type</a:t>
                      </a:r>
                      <a:r>
                        <a:rPr sz="900" b="1" spc="-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 </a:t>
                      </a:r>
                      <a:endParaRPr sz="900" dirty="0">
                        <a:latin typeface="Yu Gothic" panose="020B0400000000000000" pitchFamily="34" charset="-128"/>
                        <a:ea typeface="Yu Gothic" panose="020B0400000000000000" pitchFamily="34" charset="-128"/>
                        <a:cs typeface="Yu Gothic UI"/>
                      </a:endParaRPr>
                    </a:p>
                  </a:txBody>
                  <a:tcPr marL="0" marR="0" marT="25400" marB="0">
                    <a:lnR w="9525">
                      <a:solidFill>
                        <a:srgbClr val="040000"/>
                      </a:solidFill>
                      <a:prstDash val="solid"/>
                    </a:lnR>
                    <a:lnT w="9525">
                      <a:solidFill>
                        <a:srgbClr val="040000"/>
                      </a:solidFill>
                      <a:prstDash val="solid"/>
                    </a:lnT>
                    <a:lnB w="19050">
                      <a:solidFill>
                        <a:srgbClr val="04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spc="-70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R134a</a:t>
                      </a:r>
                      <a:endParaRPr sz="900" dirty="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40000"/>
                      </a:solidFill>
                      <a:prstDash val="solid"/>
                    </a:lnL>
                    <a:lnT w="9525">
                      <a:solidFill>
                        <a:srgbClr val="040000"/>
                      </a:solidFill>
                      <a:prstDash val="solid"/>
                    </a:lnT>
                    <a:lnB w="19050">
                      <a:solidFill>
                        <a:srgbClr val="04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339911" y="7126226"/>
          <a:ext cx="6480809" cy="8999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9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1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1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21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9999">
                <a:tc gridSpan="6"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b="1" spc="15" dirty="0">
                          <a:solidFill>
                            <a:srgbClr val="3B8A82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Standard</a:t>
                      </a:r>
                      <a:r>
                        <a:rPr sz="900" b="1" spc="40" dirty="0">
                          <a:solidFill>
                            <a:srgbClr val="3B8A82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 </a:t>
                      </a:r>
                      <a:r>
                        <a:rPr sz="900" b="1" spc="5" dirty="0">
                          <a:solidFill>
                            <a:srgbClr val="3B8A82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Fitting</a:t>
                      </a:r>
                      <a:r>
                        <a:rPr sz="900" b="1" spc="45" dirty="0">
                          <a:solidFill>
                            <a:srgbClr val="3B8A82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 </a:t>
                      </a:r>
                      <a:r>
                        <a:rPr sz="900" b="1" spc="5" dirty="0">
                          <a:solidFill>
                            <a:srgbClr val="3B8A82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for</a:t>
                      </a:r>
                      <a:r>
                        <a:rPr sz="900" b="1" spc="45" dirty="0">
                          <a:solidFill>
                            <a:srgbClr val="3B8A82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 </a:t>
                      </a:r>
                      <a:r>
                        <a:rPr sz="900" b="1" dirty="0">
                          <a:solidFill>
                            <a:srgbClr val="3B8A82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Door</a:t>
                      </a:r>
                      <a:r>
                        <a:rPr sz="900" b="1" spc="45" dirty="0">
                          <a:solidFill>
                            <a:srgbClr val="3B8A82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 </a:t>
                      </a:r>
                      <a:r>
                        <a:rPr sz="900" b="1" spc="20" dirty="0">
                          <a:solidFill>
                            <a:srgbClr val="3B8A82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Type</a:t>
                      </a:r>
                      <a:r>
                        <a:rPr sz="900" b="1" spc="45" dirty="0">
                          <a:solidFill>
                            <a:srgbClr val="3B8A82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 </a:t>
                      </a:r>
                      <a:endParaRPr sz="900" dirty="0">
                        <a:latin typeface="Yu Gothic" panose="020B0400000000000000" pitchFamily="34" charset="-128"/>
                        <a:ea typeface="Yu Gothic" panose="020B0400000000000000" pitchFamily="34" charset="-128"/>
                        <a:cs typeface="Yu Gothic UI"/>
                      </a:endParaRPr>
                    </a:p>
                  </a:txBody>
                  <a:tcPr marL="0" marR="0" marT="25400" marB="0">
                    <a:lnT w="19050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  <a:solidFill>
                      <a:srgbClr val="EEE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999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b="1" spc="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GN</a:t>
                      </a:r>
                      <a:r>
                        <a:rPr sz="900" b="1" spc="20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 </a:t>
                      </a:r>
                      <a:r>
                        <a:rPr sz="900" b="1" spc="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pan</a:t>
                      </a:r>
                      <a:r>
                        <a:rPr sz="900" b="1" spc="2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 </a:t>
                      </a:r>
                      <a:r>
                        <a:rPr sz="900" b="1" spc="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GN</a:t>
                      </a:r>
                      <a:r>
                        <a:rPr sz="900" b="1" spc="-3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 </a:t>
                      </a:r>
                      <a:endParaRPr sz="900" dirty="0">
                        <a:latin typeface="Yu Gothic" panose="020B0400000000000000" pitchFamily="34" charset="-128"/>
                        <a:ea typeface="Yu Gothic" panose="020B0400000000000000" pitchFamily="34" charset="-128"/>
                        <a:cs typeface="Yu Gothic UI"/>
                      </a:endParaRPr>
                    </a:p>
                  </a:txBody>
                  <a:tcPr marL="0" marR="0" marT="25400" marB="0">
                    <a:lnR w="9525">
                      <a:solidFill>
                        <a:srgbClr val="040000"/>
                      </a:solidFill>
                      <a:prstDash val="solid"/>
                    </a:lnR>
                    <a:lnT w="9525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/</a:t>
                      </a:r>
                      <a:endParaRPr sz="90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40000"/>
                      </a:solidFill>
                      <a:prstDash val="solid"/>
                    </a:lnL>
                    <a:lnR w="9525">
                      <a:solidFill>
                        <a:srgbClr val="040000"/>
                      </a:solidFill>
                      <a:prstDash val="solid"/>
                    </a:lnR>
                    <a:lnT w="9525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/</a:t>
                      </a:r>
                      <a:endParaRPr sz="90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40000"/>
                      </a:solidFill>
                      <a:prstDash val="solid"/>
                    </a:lnL>
                    <a:lnR w="9525">
                      <a:solidFill>
                        <a:srgbClr val="040000"/>
                      </a:solidFill>
                      <a:prstDash val="solid"/>
                    </a:lnR>
                    <a:lnT w="9525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/</a:t>
                      </a:r>
                      <a:endParaRPr sz="90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40000"/>
                      </a:solidFill>
                      <a:prstDash val="solid"/>
                    </a:lnL>
                    <a:lnR w="9525">
                      <a:solidFill>
                        <a:srgbClr val="040000"/>
                      </a:solidFill>
                      <a:prstDash val="solid"/>
                    </a:lnR>
                    <a:lnT w="9525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/</a:t>
                      </a:r>
                      <a:endParaRPr sz="90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40000"/>
                      </a:solidFill>
                      <a:prstDash val="solid"/>
                    </a:lnL>
                    <a:lnR w="9525">
                      <a:solidFill>
                        <a:srgbClr val="040000"/>
                      </a:solidFill>
                      <a:prstDash val="solid"/>
                    </a:lnR>
                    <a:lnT w="9525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/</a:t>
                      </a:r>
                      <a:endParaRPr sz="90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40000"/>
                      </a:solidFill>
                      <a:prstDash val="solid"/>
                    </a:lnL>
                    <a:lnT w="9525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999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b="1" spc="2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Trayslides</a:t>
                      </a:r>
                      <a:r>
                        <a:rPr sz="900" b="1" spc="1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 (Pair)</a:t>
                      </a:r>
                      <a:r>
                        <a:rPr sz="900" b="1" spc="-40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 </a:t>
                      </a:r>
                      <a:endParaRPr sz="900" dirty="0">
                        <a:latin typeface="Yu Gothic" panose="020B0400000000000000" pitchFamily="34" charset="-128"/>
                        <a:ea typeface="Yu Gothic" panose="020B0400000000000000" pitchFamily="34" charset="-128"/>
                        <a:cs typeface="Yu Gothic UI"/>
                      </a:endParaRPr>
                    </a:p>
                  </a:txBody>
                  <a:tcPr marL="0" marR="0" marT="25400" marB="0">
                    <a:lnR w="9525">
                      <a:solidFill>
                        <a:srgbClr val="040000"/>
                      </a:solidFill>
                      <a:prstDash val="solid"/>
                    </a:lnR>
                    <a:lnT w="9525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/</a:t>
                      </a:r>
                      <a:endParaRPr sz="90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40000"/>
                      </a:solidFill>
                      <a:prstDash val="solid"/>
                    </a:lnL>
                    <a:lnR w="9525">
                      <a:solidFill>
                        <a:srgbClr val="040000"/>
                      </a:solidFill>
                      <a:prstDash val="solid"/>
                    </a:lnR>
                    <a:lnT w="9525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/</a:t>
                      </a:r>
                      <a:endParaRPr sz="90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40000"/>
                      </a:solidFill>
                      <a:prstDash val="solid"/>
                    </a:lnL>
                    <a:lnR w="9525">
                      <a:solidFill>
                        <a:srgbClr val="040000"/>
                      </a:solidFill>
                      <a:prstDash val="solid"/>
                    </a:lnR>
                    <a:lnT w="9525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/</a:t>
                      </a:r>
                      <a:endParaRPr sz="90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40000"/>
                      </a:solidFill>
                      <a:prstDash val="solid"/>
                    </a:lnL>
                    <a:lnR w="9525">
                      <a:solidFill>
                        <a:srgbClr val="040000"/>
                      </a:solidFill>
                      <a:prstDash val="solid"/>
                    </a:lnR>
                    <a:lnT w="9525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/</a:t>
                      </a:r>
                      <a:endParaRPr sz="90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40000"/>
                      </a:solidFill>
                      <a:prstDash val="solid"/>
                    </a:lnL>
                    <a:lnR w="9525">
                      <a:solidFill>
                        <a:srgbClr val="040000"/>
                      </a:solidFill>
                      <a:prstDash val="solid"/>
                    </a:lnR>
                    <a:lnT w="9525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/</a:t>
                      </a:r>
                      <a:endParaRPr sz="90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40000"/>
                      </a:solidFill>
                      <a:prstDash val="solid"/>
                    </a:lnL>
                    <a:lnT w="9525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b="1" spc="2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Packing</a:t>
                      </a:r>
                      <a:r>
                        <a:rPr sz="900" b="1" spc="-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 </a:t>
                      </a:r>
                      <a:endParaRPr sz="900" dirty="0">
                        <a:latin typeface="Yu Gothic" panose="020B0400000000000000" pitchFamily="34" charset="-128"/>
                        <a:ea typeface="Yu Gothic" panose="020B0400000000000000" pitchFamily="34" charset="-128"/>
                        <a:cs typeface="Yu Gothic UI"/>
                      </a:endParaRPr>
                    </a:p>
                  </a:txBody>
                  <a:tcPr marL="0" marR="0" marT="25400" marB="0">
                    <a:lnR w="9525">
                      <a:solidFill>
                        <a:srgbClr val="040000"/>
                      </a:solidFill>
                      <a:prstDash val="solid"/>
                    </a:lnR>
                    <a:lnT w="9525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Simple</a:t>
                      </a:r>
                      <a:r>
                        <a:rPr sz="900" spc="-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 </a:t>
                      </a:r>
                      <a:r>
                        <a:rPr sz="900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package/Carton</a:t>
                      </a:r>
                      <a:endParaRPr sz="90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40000"/>
                      </a:solidFill>
                      <a:prstDash val="solid"/>
                    </a:lnL>
                    <a:lnT w="9525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999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b="1" spc="2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Packing</a:t>
                      </a:r>
                      <a:r>
                        <a:rPr sz="900" b="1" spc="1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 </a:t>
                      </a:r>
                      <a:r>
                        <a:rPr sz="900" b="1" spc="3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Size</a:t>
                      </a:r>
                      <a:r>
                        <a:rPr sz="900" b="1" spc="-40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 </a:t>
                      </a:r>
                      <a:endParaRPr sz="900" dirty="0">
                        <a:latin typeface="Yu Gothic" panose="020B0400000000000000" pitchFamily="34" charset="-128"/>
                        <a:ea typeface="Yu Gothic" panose="020B0400000000000000" pitchFamily="34" charset="-128"/>
                        <a:cs typeface="Yu Gothic UI"/>
                      </a:endParaRPr>
                    </a:p>
                  </a:txBody>
                  <a:tcPr marL="0" marR="0" marT="25400" marB="0">
                    <a:lnR w="9525">
                      <a:solidFill>
                        <a:srgbClr val="040000"/>
                      </a:solidFill>
                      <a:prstDash val="solid"/>
                    </a:lnR>
                    <a:lnT w="9525">
                      <a:solidFill>
                        <a:srgbClr val="040000"/>
                      </a:solidFill>
                      <a:prstDash val="solid"/>
                    </a:lnT>
                    <a:lnB w="19050">
                      <a:solidFill>
                        <a:srgbClr val="04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spc="-6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1205*720*675mm</a:t>
                      </a:r>
                      <a:endParaRPr sz="90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40000"/>
                      </a:solidFill>
                      <a:prstDash val="solid"/>
                    </a:lnL>
                    <a:lnR w="9525">
                      <a:solidFill>
                        <a:srgbClr val="040000"/>
                      </a:solidFill>
                      <a:prstDash val="solid"/>
                    </a:lnR>
                    <a:lnT w="9525">
                      <a:solidFill>
                        <a:srgbClr val="040000"/>
                      </a:solidFill>
                      <a:prstDash val="solid"/>
                    </a:lnT>
                    <a:lnB w="19050">
                      <a:solidFill>
                        <a:srgbClr val="04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spc="-6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1662*720*675mm</a:t>
                      </a:r>
                      <a:endParaRPr sz="90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40000"/>
                      </a:solidFill>
                      <a:prstDash val="solid"/>
                    </a:lnL>
                    <a:lnR w="9525">
                      <a:solidFill>
                        <a:srgbClr val="040000"/>
                      </a:solidFill>
                      <a:prstDash val="solid"/>
                    </a:lnR>
                    <a:lnT w="9525">
                      <a:solidFill>
                        <a:srgbClr val="040000"/>
                      </a:solidFill>
                      <a:prstDash val="solid"/>
                    </a:lnT>
                    <a:lnB w="19050">
                      <a:solidFill>
                        <a:srgbClr val="04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spc="-6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2120*720*675mm</a:t>
                      </a:r>
                      <a:endParaRPr sz="90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40000"/>
                      </a:solidFill>
                      <a:prstDash val="solid"/>
                    </a:lnL>
                    <a:lnR w="9525">
                      <a:solidFill>
                        <a:srgbClr val="040000"/>
                      </a:solidFill>
                      <a:prstDash val="solid"/>
                    </a:lnR>
                    <a:lnT w="9525">
                      <a:solidFill>
                        <a:srgbClr val="040000"/>
                      </a:solidFill>
                      <a:prstDash val="solid"/>
                    </a:lnT>
                    <a:lnB w="19050">
                      <a:solidFill>
                        <a:srgbClr val="04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spc="-6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1409*820*675mm</a:t>
                      </a:r>
                      <a:endParaRPr sz="90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40000"/>
                      </a:solidFill>
                      <a:prstDash val="solid"/>
                    </a:lnL>
                    <a:lnR w="9525">
                      <a:solidFill>
                        <a:srgbClr val="040000"/>
                      </a:solidFill>
                      <a:prstDash val="solid"/>
                    </a:lnR>
                    <a:lnT w="9525">
                      <a:solidFill>
                        <a:srgbClr val="040000"/>
                      </a:solidFill>
                      <a:prstDash val="solid"/>
                    </a:lnT>
                    <a:lnB w="19050">
                      <a:solidFill>
                        <a:srgbClr val="04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spc="-6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2072*820*675mm</a:t>
                      </a:r>
                      <a:endParaRPr sz="900" dirty="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40000"/>
                      </a:solidFill>
                      <a:prstDash val="solid"/>
                    </a:lnL>
                    <a:lnT w="9525">
                      <a:solidFill>
                        <a:srgbClr val="040000"/>
                      </a:solidFill>
                      <a:prstDash val="solid"/>
                    </a:lnT>
                    <a:lnB w="19050">
                      <a:solidFill>
                        <a:srgbClr val="04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8339911" y="8098228"/>
          <a:ext cx="6480809" cy="5399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9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1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1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21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9999">
                <a:tc gridSpan="6"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b="1" dirty="0">
                          <a:solidFill>
                            <a:srgbClr val="3B8A82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Shipping</a:t>
                      </a:r>
                      <a:r>
                        <a:rPr sz="900" b="1" spc="-30" dirty="0">
                          <a:solidFill>
                            <a:srgbClr val="3B8A82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 </a:t>
                      </a:r>
                      <a:endParaRPr sz="900" dirty="0">
                        <a:latin typeface="Yu Gothic" panose="020B0400000000000000" pitchFamily="34" charset="-128"/>
                        <a:ea typeface="Yu Gothic" panose="020B0400000000000000" pitchFamily="34" charset="-128"/>
                        <a:cs typeface="Yu Gothic"/>
                      </a:endParaRPr>
                    </a:p>
                  </a:txBody>
                  <a:tcPr marL="0" marR="0" marT="25400" marB="0">
                    <a:lnT w="19050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  <a:solidFill>
                      <a:srgbClr val="EEE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999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b="1" spc="30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Qty/20GP</a:t>
                      </a:r>
                      <a:endParaRPr sz="900">
                        <a:latin typeface="Yu Gothic" panose="020B0400000000000000" pitchFamily="34" charset="-128"/>
                        <a:ea typeface="Yu Gothic" panose="020B0400000000000000" pitchFamily="34" charset="-128"/>
                        <a:cs typeface="Yu Gothic UI"/>
                      </a:endParaRPr>
                    </a:p>
                  </a:txBody>
                  <a:tcPr marL="0" marR="0" marT="25400" marB="0">
                    <a:lnR w="9525">
                      <a:solidFill>
                        <a:srgbClr val="040000"/>
                      </a:solidFill>
                      <a:prstDash val="solid"/>
                    </a:lnR>
                    <a:lnT w="9525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spc="-5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39</a:t>
                      </a:r>
                      <a:endParaRPr sz="90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40000"/>
                      </a:solidFill>
                      <a:prstDash val="solid"/>
                    </a:lnL>
                    <a:lnR w="9525">
                      <a:solidFill>
                        <a:srgbClr val="040000"/>
                      </a:solidFill>
                      <a:prstDash val="solid"/>
                    </a:lnR>
                    <a:lnT w="9525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spc="-5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30</a:t>
                      </a:r>
                      <a:endParaRPr sz="90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40000"/>
                      </a:solidFill>
                      <a:prstDash val="solid"/>
                    </a:lnL>
                    <a:lnR w="9525">
                      <a:solidFill>
                        <a:srgbClr val="040000"/>
                      </a:solidFill>
                      <a:prstDash val="solid"/>
                    </a:lnR>
                    <a:lnT w="9525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spc="-5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24</a:t>
                      </a:r>
                      <a:endParaRPr sz="90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40000"/>
                      </a:solidFill>
                      <a:prstDash val="solid"/>
                    </a:lnL>
                    <a:lnR w="9525">
                      <a:solidFill>
                        <a:srgbClr val="040000"/>
                      </a:solidFill>
                      <a:prstDash val="solid"/>
                    </a:lnR>
                    <a:lnT w="9525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481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spc="-5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33</a:t>
                      </a:r>
                      <a:endParaRPr sz="90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40000"/>
                      </a:solidFill>
                      <a:prstDash val="solid"/>
                    </a:lnL>
                    <a:lnR w="9525">
                      <a:solidFill>
                        <a:srgbClr val="040000"/>
                      </a:solidFill>
                      <a:prstDash val="solid"/>
                    </a:lnR>
                    <a:lnT w="9525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481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spc="-5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21</a:t>
                      </a:r>
                      <a:endParaRPr sz="90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40000"/>
                      </a:solidFill>
                      <a:prstDash val="solid"/>
                    </a:lnL>
                    <a:lnT w="9525">
                      <a:solidFill>
                        <a:srgbClr val="040000"/>
                      </a:solidFill>
                      <a:prstDash val="solid"/>
                    </a:lnT>
                    <a:lnB w="9525">
                      <a:solidFill>
                        <a:srgbClr val="04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b="1" spc="1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 UI"/>
                        </a:rPr>
                        <a:t>Qty/40HQ</a:t>
                      </a:r>
                      <a:endParaRPr sz="900" dirty="0">
                        <a:latin typeface="Yu Gothic" panose="020B0400000000000000" pitchFamily="34" charset="-128"/>
                        <a:ea typeface="Yu Gothic" panose="020B0400000000000000" pitchFamily="34" charset="-128"/>
                        <a:cs typeface="Yu Gothic UI"/>
                      </a:endParaRPr>
                    </a:p>
                  </a:txBody>
                  <a:tcPr marL="0" marR="0" marT="25400" marB="0">
                    <a:lnR w="9525">
                      <a:solidFill>
                        <a:srgbClr val="040000"/>
                      </a:solidFill>
                      <a:prstDash val="solid"/>
                    </a:lnR>
                    <a:lnT w="9525">
                      <a:solidFill>
                        <a:srgbClr val="040000"/>
                      </a:solidFill>
                      <a:prstDash val="solid"/>
                    </a:lnT>
                    <a:lnB w="19050">
                      <a:solidFill>
                        <a:srgbClr val="04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spc="-5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84</a:t>
                      </a:r>
                      <a:endParaRPr sz="90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40000"/>
                      </a:solidFill>
                      <a:prstDash val="solid"/>
                    </a:lnL>
                    <a:lnR w="9525">
                      <a:solidFill>
                        <a:srgbClr val="040000"/>
                      </a:solidFill>
                      <a:prstDash val="solid"/>
                    </a:lnR>
                    <a:lnT w="9525">
                      <a:solidFill>
                        <a:srgbClr val="040000"/>
                      </a:solidFill>
                      <a:prstDash val="solid"/>
                    </a:lnT>
                    <a:lnB w="19050">
                      <a:solidFill>
                        <a:srgbClr val="04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spc="-5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63</a:t>
                      </a:r>
                      <a:endParaRPr sz="90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40000"/>
                      </a:solidFill>
                      <a:prstDash val="solid"/>
                    </a:lnL>
                    <a:lnR w="9525">
                      <a:solidFill>
                        <a:srgbClr val="040000"/>
                      </a:solidFill>
                      <a:prstDash val="solid"/>
                    </a:lnR>
                    <a:lnT w="9525">
                      <a:solidFill>
                        <a:srgbClr val="040000"/>
                      </a:solidFill>
                      <a:prstDash val="solid"/>
                    </a:lnT>
                    <a:lnB w="19050">
                      <a:solidFill>
                        <a:srgbClr val="04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spc="-5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48</a:t>
                      </a:r>
                      <a:endParaRPr sz="90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40000"/>
                      </a:solidFill>
                      <a:prstDash val="solid"/>
                    </a:lnL>
                    <a:lnR w="9525">
                      <a:solidFill>
                        <a:srgbClr val="040000"/>
                      </a:solidFill>
                      <a:prstDash val="solid"/>
                    </a:lnR>
                    <a:lnT w="9525">
                      <a:solidFill>
                        <a:srgbClr val="040000"/>
                      </a:solidFill>
                      <a:prstDash val="solid"/>
                    </a:lnT>
                    <a:lnB w="19050">
                      <a:solidFill>
                        <a:srgbClr val="04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481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spc="-5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66</a:t>
                      </a:r>
                      <a:endParaRPr sz="90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40000"/>
                      </a:solidFill>
                      <a:prstDash val="solid"/>
                    </a:lnL>
                    <a:lnR w="9525">
                      <a:solidFill>
                        <a:srgbClr val="040000"/>
                      </a:solidFill>
                      <a:prstDash val="solid"/>
                    </a:lnR>
                    <a:lnT w="9525">
                      <a:solidFill>
                        <a:srgbClr val="040000"/>
                      </a:solidFill>
                      <a:prstDash val="solid"/>
                    </a:lnT>
                    <a:lnB w="19050">
                      <a:solidFill>
                        <a:srgbClr val="04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481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spc="-55" dirty="0">
                          <a:solidFill>
                            <a:srgbClr val="04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Arial Black"/>
                        </a:rPr>
                        <a:t>42</a:t>
                      </a:r>
                      <a:endParaRPr sz="900" dirty="0">
                        <a:latin typeface="Yu Gothic" panose="020B0400000000000000" pitchFamily="34" charset="-128"/>
                        <a:ea typeface="Yu Gothic" panose="020B0400000000000000" pitchFamily="34" charset="-128"/>
                        <a:cs typeface="Arial Black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40000"/>
                      </a:solidFill>
                      <a:prstDash val="solid"/>
                    </a:lnL>
                    <a:lnT w="9525">
                      <a:solidFill>
                        <a:srgbClr val="040000"/>
                      </a:solidFill>
                      <a:prstDash val="solid"/>
                    </a:lnT>
                    <a:lnB w="19050">
                      <a:solidFill>
                        <a:srgbClr val="04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73859" y="4811514"/>
            <a:ext cx="95250" cy="9842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3684572" y="1403348"/>
            <a:ext cx="1173480" cy="388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30" dirty="0">
                <a:solidFill>
                  <a:srgbClr val="3B8A82"/>
                </a:solidFill>
                <a:latin typeface="Trebuchet MS"/>
                <a:cs typeface="Trebuchet MS"/>
              </a:rPr>
              <a:t>TECHNICAL</a:t>
            </a:r>
            <a:r>
              <a:rPr sz="1200" b="1" spc="-45" dirty="0">
                <a:solidFill>
                  <a:srgbClr val="3B8A82"/>
                </a:solidFill>
                <a:latin typeface="Trebuchet MS"/>
                <a:cs typeface="Trebuchet MS"/>
              </a:rPr>
              <a:t> </a:t>
            </a:r>
            <a:r>
              <a:rPr sz="1200" b="1" spc="-100" dirty="0">
                <a:solidFill>
                  <a:srgbClr val="3B8A82"/>
                </a:solidFill>
                <a:latin typeface="Trebuchet MS"/>
                <a:cs typeface="Trebuchet MS"/>
              </a:rPr>
              <a:t>DATA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242638" y="1777014"/>
            <a:ext cx="851142" cy="26718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159769" y="1789972"/>
            <a:ext cx="308290" cy="23666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555883" y="1770976"/>
            <a:ext cx="288971" cy="257008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3983727" y="724193"/>
            <a:ext cx="874394" cy="451484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spcBef>
                <a:spcPts val="310"/>
              </a:spcBef>
            </a:pPr>
            <a:r>
              <a:rPr sz="1400" b="1" spc="-35" dirty="0">
                <a:solidFill>
                  <a:srgbClr val="3B8A82"/>
                </a:solidFill>
                <a:latin typeface="Trebuchet MS"/>
                <a:cs typeface="Trebuchet MS"/>
              </a:rPr>
              <a:t>CHEF</a:t>
            </a:r>
            <a:r>
              <a:rPr sz="1400" b="1" spc="-15" dirty="0">
                <a:solidFill>
                  <a:srgbClr val="3B8A82"/>
                </a:solidFill>
                <a:latin typeface="Trebuchet MS"/>
                <a:cs typeface="Trebuchet MS"/>
              </a:rPr>
              <a:t> </a:t>
            </a:r>
            <a:r>
              <a:rPr sz="1400" b="1" spc="-85" dirty="0">
                <a:solidFill>
                  <a:srgbClr val="3B8A82"/>
                </a:solidFill>
                <a:latin typeface="Trebuchet MS"/>
                <a:cs typeface="Trebuchet MS"/>
              </a:rPr>
              <a:t>B</a:t>
            </a:r>
            <a:r>
              <a:rPr sz="1400" b="1" spc="-50" dirty="0">
                <a:solidFill>
                  <a:srgbClr val="3B8A82"/>
                </a:solidFill>
                <a:latin typeface="Trebuchet MS"/>
                <a:cs typeface="Trebuchet MS"/>
              </a:rPr>
              <a:t>A</a:t>
            </a:r>
            <a:r>
              <a:rPr sz="1400" b="1" spc="-75" dirty="0">
                <a:solidFill>
                  <a:srgbClr val="3B8A82"/>
                </a:solidFill>
                <a:latin typeface="Trebuchet MS"/>
                <a:cs typeface="Trebuchet MS"/>
              </a:rPr>
              <a:t>SE</a:t>
            </a:r>
            <a:endParaRPr sz="1400" dirty="0">
              <a:latin typeface="Trebuchet MS"/>
              <a:cs typeface="Trebuchet MS"/>
            </a:endParaRPr>
          </a:p>
          <a:p>
            <a:pPr marL="433700">
              <a:spcBef>
                <a:spcPts val="195"/>
              </a:spcBef>
            </a:pPr>
            <a:endParaRPr sz="1050" dirty="0">
              <a:latin typeface="Yu Gothic UI"/>
              <a:cs typeface="Yu Gothic U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3265614" y="1677225"/>
            <a:ext cx="1579880" cy="0"/>
          </a:xfrm>
          <a:custGeom>
            <a:avLst/>
            <a:gdLst/>
            <a:ahLst/>
            <a:cxnLst/>
            <a:rect l="l" t="t" r="r" b="b"/>
            <a:pathLst>
              <a:path w="1579880">
                <a:moveTo>
                  <a:pt x="0" y="0"/>
                </a:moveTo>
                <a:lnTo>
                  <a:pt x="1579270" y="0"/>
                </a:lnTo>
              </a:path>
            </a:pathLst>
          </a:custGeom>
          <a:ln w="3594">
            <a:solidFill>
              <a:srgbClr val="727171"/>
            </a:solidFill>
          </a:ln>
        </p:spPr>
        <p:txBody>
          <a:bodyPr wrap="square" lIns="0" tIns="0" rIns="0" bIns="0" rtlCol="0"/>
          <a:lstStyle/>
          <a:p>
            <a:endParaRPr sz="1494"/>
          </a:p>
        </p:txBody>
      </p:sp>
      <p:sp>
        <p:nvSpPr>
          <p:cNvPr id="20" name="object 20"/>
          <p:cNvSpPr/>
          <p:nvPr/>
        </p:nvSpPr>
        <p:spPr>
          <a:xfrm>
            <a:off x="0" y="1352073"/>
            <a:ext cx="7662862" cy="5811520"/>
          </a:xfrm>
          <a:custGeom>
            <a:avLst/>
            <a:gdLst/>
            <a:ahLst/>
            <a:cxnLst/>
            <a:rect l="l" t="t" r="r" b="b"/>
            <a:pathLst>
              <a:path w="7556500" h="5811520">
                <a:moveTo>
                  <a:pt x="7556398" y="0"/>
                </a:moveTo>
                <a:lnTo>
                  <a:pt x="0" y="0"/>
                </a:lnTo>
                <a:lnTo>
                  <a:pt x="0" y="5811138"/>
                </a:lnTo>
                <a:lnTo>
                  <a:pt x="7556398" y="5811138"/>
                </a:lnTo>
                <a:lnTo>
                  <a:pt x="7556398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 sz="1494"/>
          </a:p>
        </p:txBody>
      </p:sp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92452" y="2978918"/>
            <a:ext cx="3933596" cy="2081479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2544401" y="2169166"/>
            <a:ext cx="0" cy="1434465"/>
          </a:xfrm>
          <a:custGeom>
            <a:avLst/>
            <a:gdLst/>
            <a:ahLst/>
            <a:cxnLst/>
            <a:rect l="l" t="t" r="r" b="b"/>
            <a:pathLst>
              <a:path h="1434464">
                <a:moveTo>
                  <a:pt x="0" y="1433893"/>
                </a:moveTo>
                <a:lnTo>
                  <a:pt x="0" y="0"/>
                </a:lnTo>
              </a:path>
            </a:pathLst>
          </a:custGeom>
          <a:ln w="3594">
            <a:solidFill>
              <a:srgbClr val="040000"/>
            </a:solidFill>
          </a:ln>
        </p:spPr>
        <p:txBody>
          <a:bodyPr wrap="square" lIns="0" tIns="0" rIns="0" bIns="0" rtlCol="0"/>
          <a:lstStyle/>
          <a:p>
            <a:endParaRPr sz="1494"/>
          </a:p>
        </p:txBody>
      </p:sp>
      <p:sp>
        <p:nvSpPr>
          <p:cNvPr id="23" name="object 23"/>
          <p:cNvSpPr/>
          <p:nvPr/>
        </p:nvSpPr>
        <p:spPr>
          <a:xfrm>
            <a:off x="2542594" y="2170960"/>
            <a:ext cx="434340" cy="0"/>
          </a:xfrm>
          <a:custGeom>
            <a:avLst/>
            <a:gdLst/>
            <a:ahLst/>
            <a:cxnLst/>
            <a:rect l="l" t="t" r="r" b="b"/>
            <a:pathLst>
              <a:path w="434339">
                <a:moveTo>
                  <a:pt x="433806" y="0"/>
                </a:moveTo>
                <a:lnTo>
                  <a:pt x="0" y="0"/>
                </a:lnTo>
              </a:path>
            </a:pathLst>
          </a:custGeom>
          <a:ln w="3594">
            <a:solidFill>
              <a:srgbClr val="040000"/>
            </a:solidFill>
          </a:ln>
        </p:spPr>
        <p:txBody>
          <a:bodyPr wrap="square" lIns="0" tIns="0" rIns="0" bIns="0" rtlCol="0"/>
          <a:lstStyle/>
          <a:p>
            <a:endParaRPr sz="1494"/>
          </a:p>
        </p:txBody>
      </p:sp>
      <p:sp>
        <p:nvSpPr>
          <p:cNvPr id="24" name="object 24"/>
          <p:cNvSpPr/>
          <p:nvPr/>
        </p:nvSpPr>
        <p:spPr>
          <a:xfrm>
            <a:off x="2741561" y="4830402"/>
            <a:ext cx="0" cy="829944"/>
          </a:xfrm>
          <a:custGeom>
            <a:avLst/>
            <a:gdLst/>
            <a:ahLst/>
            <a:cxnLst/>
            <a:rect l="l" t="t" r="r" b="b"/>
            <a:pathLst>
              <a:path h="829945">
                <a:moveTo>
                  <a:pt x="0" y="0"/>
                </a:moveTo>
                <a:lnTo>
                  <a:pt x="0" y="829792"/>
                </a:lnTo>
              </a:path>
            </a:pathLst>
          </a:custGeom>
          <a:ln w="3594">
            <a:solidFill>
              <a:srgbClr val="040000"/>
            </a:solidFill>
          </a:ln>
        </p:spPr>
        <p:txBody>
          <a:bodyPr wrap="square" lIns="0" tIns="0" rIns="0" bIns="0" rtlCol="0"/>
          <a:lstStyle/>
          <a:p>
            <a:endParaRPr sz="1494"/>
          </a:p>
        </p:txBody>
      </p:sp>
      <p:sp>
        <p:nvSpPr>
          <p:cNvPr id="25" name="object 25"/>
          <p:cNvSpPr/>
          <p:nvPr/>
        </p:nvSpPr>
        <p:spPr>
          <a:xfrm>
            <a:off x="2739759" y="5658400"/>
            <a:ext cx="1090930" cy="0"/>
          </a:xfrm>
          <a:custGeom>
            <a:avLst/>
            <a:gdLst/>
            <a:ahLst/>
            <a:cxnLst/>
            <a:rect l="l" t="t" r="r" b="b"/>
            <a:pathLst>
              <a:path w="1090929">
                <a:moveTo>
                  <a:pt x="1090802" y="0"/>
                </a:moveTo>
                <a:lnTo>
                  <a:pt x="0" y="0"/>
                </a:lnTo>
              </a:path>
            </a:pathLst>
          </a:custGeom>
          <a:ln w="3594">
            <a:solidFill>
              <a:srgbClr val="040000"/>
            </a:solidFill>
          </a:ln>
        </p:spPr>
        <p:txBody>
          <a:bodyPr wrap="square" lIns="0" tIns="0" rIns="0" bIns="0" rtlCol="0"/>
          <a:lstStyle/>
          <a:p>
            <a:endParaRPr sz="1494"/>
          </a:p>
        </p:txBody>
      </p:sp>
      <p:sp>
        <p:nvSpPr>
          <p:cNvPr id="26" name="object 26"/>
          <p:cNvSpPr txBox="1"/>
          <p:nvPr/>
        </p:nvSpPr>
        <p:spPr>
          <a:xfrm>
            <a:off x="928961" y="426737"/>
            <a:ext cx="93345" cy="1352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350" b="1" spc="-120" dirty="0">
                <a:solidFill>
                  <a:srgbClr val="040000"/>
                </a:solidFill>
                <a:latin typeface="Trebuchet MS"/>
                <a:cs typeface="Trebuchet MS"/>
              </a:rPr>
              <a:t>®</a:t>
            </a:r>
            <a:r>
              <a:rPr sz="900" spc="562" baseline="-37037" dirty="0">
                <a:solidFill>
                  <a:srgbClr val="040000"/>
                </a:solidFill>
                <a:latin typeface="Lucida Sans Unicode"/>
                <a:cs typeface="Lucida Sans Unicode"/>
              </a:rPr>
              <a:t>|</a:t>
            </a:r>
            <a:endParaRPr sz="900" baseline="-37037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-794"/>
            <a:ext cx="1110931" cy="1004569"/>
          </a:xfrm>
          <a:custGeom>
            <a:avLst/>
            <a:gdLst/>
            <a:ahLst/>
            <a:cxnLst/>
            <a:rect l="l" t="t" r="r" b="b"/>
            <a:pathLst>
              <a:path w="1004569" h="1004569">
                <a:moveTo>
                  <a:pt x="1004404" y="0"/>
                </a:moveTo>
                <a:lnTo>
                  <a:pt x="0" y="0"/>
                </a:lnTo>
                <a:lnTo>
                  <a:pt x="0" y="1004404"/>
                </a:lnTo>
                <a:lnTo>
                  <a:pt x="1004404" y="1004404"/>
                </a:lnTo>
                <a:lnTo>
                  <a:pt x="1004404" y="0"/>
                </a:lnTo>
                <a:close/>
              </a:path>
            </a:pathLst>
          </a:custGeom>
          <a:solidFill>
            <a:srgbClr val="3C8F86"/>
          </a:solidFill>
        </p:spPr>
        <p:txBody>
          <a:bodyPr wrap="square" lIns="0" tIns="0" rIns="0" bIns="0" rtlCol="0"/>
          <a:lstStyle/>
          <a:p>
            <a:endParaRPr sz="1494"/>
          </a:p>
        </p:txBody>
      </p:sp>
      <p:sp>
        <p:nvSpPr>
          <p:cNvPr id="28" name="object 28"/>
          <p:cNvSpPr txBox="1"/>
          <p:nvPr/>
        </p:nvSpPr>
        <p:spPr>
          <a:xfrm>
            <a:off x="643937" y="1542828"/>
            <a:ext cx="1543685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2000" b="1" spc="-165" dirty="0">
                <a:solidFill>
                  <a:srgbClr val="3C8F86"/>
                </a:solidFill>
                <a:latin typeface="Trebuchet MS"/>
                <a:cs typeface="Trebuchet MS"/>
              </a:rPr>
              <a:t>KEY</a:t>
            </a:r>
            <a:r>
              <a:rPr sz="2000" b="1" spc="-20" dirty="0">
                <a:solidFill>
                  <a:srgbClr val="3C8F86"/>
                </a:solidFill>
                <a:latin typeface="Trebuchet MS"/>
                <a:cs typeface="Trebuchet MS"/>
              </a:rPr>
              <a:t> </a:t>
            </a:r>
            <a:r>
              <a:rPr sz="2000" b="1" spc="-125" dirty="0">
                <a:solidFill>
                  <a:srgbClr val="3C8F86"/>
                </a:solidFill>
                <a:latin typeface="Trebuchet MS"/>
                <a:cs typeface="Trebuchet MS"/>
              </a:rPr>
              <a:t>FE</a:t>
            </a:r>
            <a:r>
              <a:rPr sz="2000" b="1" spc="-220" dirty="0">
                <a:solidFill>
                  <a:srgbClr val="3C8F86"/>
                </a:solidFill>
                <a:latin typeface="Trebuchet MS"/>
                <a:cs typeface="Trebuchet MS"/>
              </a:rPr>
              <a:t>A</a:t>
            </a:r>
            <a:r>
              <a:rPr sz="2000" b="1" spc="-170" dirty="0">
                <a:solidFill>
                  <a:srgbClr val="3C8F86"/>
                </a:solidFill>
                <a:latin typeface="Trebuchet MS"/>
                <a:cs typeface="Trebuchet MS"/>
              </a:rPr>
              <a:t>TURES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00674" y="5280117"/>
            <a:ext cx="1572895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7652">
              <a:spcBef>
                <a:spcPts val="100"/>
              </a:spcBef>
              <a:buFont typeface="Yu Gothic UI"/>
              <a:buChar char="●"/>
              <a:tabLst>
                <a:tab pos="123824" algn="l"/>
              </a:tabLst>
            </a:pPr>
            <a:r>
              <a:rPr sz="800" spc="10" dirty="0">
                <a:solidFill>
                  <a:srgbClr val="040000"/>
                </a:solidFill>
                <a:latin typeface="+mj-lt"/>
                <a:cs typeface="Tahoma"/>
              </a:rPr>
              <a:t>Patented </a:t>
            </a:r>
            <a:r>
              <a:rPr sz="800" spc="5" dirty="0">
                <a:solidFill>
                  <a:srgbClr val="040000"/>
                </a:solidFill>
                <a:latin typeface="+mj-lt"/>
                <a:cs typeface="Tahoma"/>
              </a:rPr>
              <a:t>semi </a:t>
            </a:r>
            <a:r>
              <a:rPr sz="800" spc="10" dirty="0">
                <a:solidFill>
                  <a:srgbClr val="040000"/>
                </a:solidFill>
                <a:latin typeface="+mj-lt"/>
                <a:cs typeface="Tahoma"/>
              </a:rPr>
              <a:t>frequency </a:t>
            </a:r>
            <a:r>
              <a:rPr sz="800" spc="1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sz="800" spc="5" dirty="0">
                <a:solidFill>
                  <a:srgbClr val="040000"/>
                </a:solidFill>
                <a:latin typeface="+mj-lt"/>
                <a:cs typeface="Tahoma"/>
              </a:rPr>
              <a:t>variable </a:t>
            </a:r>
            <a:r>
              <a:rPr sz="800" spc="20" dirty="0">
                <a:solidFill>
                  <a:srgbClr val="040000"/>
                </a:solidFill>
                <a:latin typeface="+mj-lt"/>
                <a:cs typeface="Tahoma"/>
              </a:rPr>
              <a:t>technique </a:t>
            </a:r>
            <a:r>
              <a:rPr sz="800" spc="-10" dirty="0">
                <a:solidFill>
                  <a:srgbClr val="040000"/>
                </a:solidFill>
                <a:latin typeface="+mj-lt"/>
                <a:cs typeface="Tahoma"/>
              </a:rPr>
              <a:t>using </a:t>
            </a:r>
            <a:r>
              <a:rPr sz="800" spc="-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sz="800" spc="15" dirty="0">
                <a:solidFill>
                  <a:srgbClr val="040000"/>
                </a:solidFill>
                <a:latin typeface="+mj-lt"/>
                <a:cs typeface="Tahoma"/>
              </a:rPr>
              <a:t>electronic </a:t>
            </a:r>
            <a:r>
              <a:rPr sz="800" spc="10" dirty="0">
                <a:solidFill>
                  <a:srgbClr val="040000"/>
                </a:solidFill>
                <a:latin typeface="+mj-lt"/>
                <a:cs typeface="Tahoma"/>
              </a:rPr>
              <a:t>expansion </a:t>
            </a:r>
            <a:r>
              <a:rPr sz="800" spc="5" dirty="0">
                <a:solidFill>
                  <a:srgbClr val="040000"/>
                </a:solidFill>
                <a:latin typeface="+mj-lt"/>
                <a:cs typeface="Tahoma"/>
              </a:rPr>
              <a:t>valve </a:t>
            </a:r>
            <a:r>
              <a:rPr sz="800" spc="10" dirty="0">
                <a:solidFill>
                  <a:srgbClr val="040000"/>
                </a:solidFill>
                <a:latin typeface="+mj-lt"/>
                <a:cs typeface="Tahoma"/>
              </a:rPr>
              <a:t> controlled</a:t>
            </a:r>
            <a:r>
              <a:rPr sz="800" spc="-2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sz="800" spc="10" dirty="0">
                <a:solidFill>
                  <a:srgbClr val="040000"/>
                </a:solidFill>
                <a:latin typeface="+mj-lt"/>
                <a:cs typeface="Tahoma"/>
              </a:rPr>
              <a:t>by</a:t>
            </a:r>
            <a:r>
              <a:rPr sz="800" spc="-25" dirty="0">
                <a:solidFill>
                  <a:srgbClr val="040000"/>
                </a:solidFill>
                <a:latin typeface="+mj-lt"/>
                <a:cs typeface="Tahoma"/>
              </a:rPr>
              <a:t> VFD </a:t>
            </a:r>
            <a:r>
              <a:rPr sz="800" spc="-5" dirty="0">
                <a:solidFill>
                  <a:srgbClr val="040000"/>
                </a:solidFill>
                <a:latin typeface="+mj-lt"/>
                <a:cs typeface="Tahoma"/>
              </a:rPr>
              <a:t>(variable  </a:t>
            </a:r>
            <a:r>
              <a:rPr sz="800" spc="10" dirty="0">
                <a:solidFill>
                  <a:srgbClr val="040000"/>
                </a:solidFill>
                <a:latin typeface="+mj-lt"/>
                <a:cs typeface="Tahoma"/>
              </a:rPr>
              <a:t>frequency </a:t>
            </a:r>
            <a:r>
              <a:rPr sz="800" spc="-20" dirty="0">
                <a:solidFill>
                  <a:srgbClr val="040000"/>
                </a:solidFill>
                <a:latin typeface="+mj-lt"/>
                <a:cs typeface="Tahoma"/>
              </a:rPr>
              <a:t>drive), </a:t>
            </a:r>
            <a:r>
              <a:rPr sz="800" spc="55" dirty="0">
                <a:solidFill>
                  <a:srgbClr val="040000"/>
                </a:solidFill>
                <a:latin typeface="+mj-lt"/>
                <a:cs typeface="Tahoma"/>
              </a:rPr>
              <a:t>can </a:t>
            </a:r>
            <a:r>
              <a:rPr sz="800" spc="60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sz="800" spc="15" dirty="0">
                <a:solidFill>
                  <a:srgbClr val="040000"/>
                </a:solidFill>
                <a:latin typeface="+mj-lt"/>
                <a:cs typeface="Tahoma"/>
              </a:rPr>
              <a:t>automatically </a:t>
            </a:r>
            <a:r>
              <a:rPr sz="800" spc="-5" dirty="0">
                <a:solidFill>
                  <a:srgbClr val="040000"/>
                </a:solidFill>
                <a:latin typeface="+mj-lt"/>
                <a:cs typeface="Tahoma"/>
              </a:rPr>
              <a:t>adjust </a:t>
            </a:r>
            <a:r>
              <a:rPr sz="800" dirty="0">
                <a:solidFill>
                  <a:srgbClr val="040000"/>
                </a:solidFill>
                <a:latin typeface="+mj-lt"/>
                <a:cs typeface="Tahoma"/>
              </a:rPr>
              <a:t>the </a:t>
            </a:r>
            <a:r>
              <a:rPr sz="800" spc="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sz="800" spc="10" dirty="0">
                <a:solidFill>
                  <a:srgbClr val="040000"/>
                </a:solidFill>
                <a:latin typeface="+mj-lt"/>
                <a:cs typeface="Tahoma"/>
              </a:rPr>
              <a:t>operating </a:t>
            </a:r>
            <a:r>
              <a:rPr sz="800" spc="5" dirty="0">
                <a:solidFill>
                  <a:srgbClr val="040000"/>
                </a:solidFill>
                <a:latin typeface="+mj-lt"/>
                <a:cs typeface="Tahoma"/>
              </a:rPr>
              <a:t>parameters, </a:t>
            </a:r>
            <a:r>
              <a:rPr sz="800" spc="-10" dirty="0">
                <a:solidFill>
                  <a:srgbClr val="040000"/>
                </a:solidFill>
                <a:latin typeface="+mj-lt"/>
                <a:cs typeface="Tahoma"/>
              </a:rPr>
              <a:t>ensuring </a:t>
            </a:r>
            <a:r>
              <a:rPr sz="800" spc="-204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sz="800" dirty="0">
                <a:solidFill>
                  <a:srgbClr val="040000"/>
                </a:solidFill>
                <a:latin typeface="+mj-lt"/>
                <a:cs typeface="Tahoma"/>
              </a:rPr>
              <a:t>wonde</a:t>
            </a:r>
            <a:r>
              <a:rPr sz="800" spc="20" dirty="0">
                <a:solidFill>
                  <a:srgbClr val="040000"/>
                </a:solidFill>
                <a:latin typeface="+mj-lt"/>
                <a:cs typeface="Tahoma"/>
              </a:rPr>
              <a:t>r</a:t>
            </a:r>
            <a:r>
              <a:rPr sz="800" spc="-35" dirty="0">
                <a:solidFill>
                  <a:srgbClr val="040000"/>
                </a:solidFill>
                <a:latin typeface="+mj-lt"/>
                <a:cs typeface="Tahoma"/>
              </a:rPr>
              <a:t>fu</a:t>
            </a:r>
            <a:r>
              <a:rPr sz="800" spc="-15" dirty="0">
                <a:solidFill>
                  <a:srgbClr val="040000"/>
                </a:solidFill>
                <a:latin typeface="+mj-lt"/>
                <a:cs typeface="Tahoma"/>
              </a:rPr>
              <a:t>l</a:t>
            </a:r>
            <a:r>
              <a:rPr sz="800" spc="-25" dirty="0">
                <a:solidFill>
                  <a:srgbClr val="040000"/>
                </a:solidFill>
                <a:latin typeface="+mj-lt"/>
                <a:cs typeface="Tahoma"/>
              </a:rPr>
              <a:t> workin</a:t>
            </a:r>
            <a:r>
              <a:rPr sz="800" spc="-20" dirty="0">
                <a:solidFill>
                  <a:srgbClr val="040000"/>
                </a:solidFill>
                <a:latin typeface="+mj-lt"/>
                <a:cs typeface="Tahoma"/>
              </a:rPr>
              <a:t>g</a:t>
            </a:r>
            <a:r>
              <a:rPr sz="800" spc="-2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sz="800" spc="5" dirty="0">
                <a:solidFill>
                  <a:srgbClr val="040000"/>
                </a:solidFill>
                <a:latin typeface="+mj-lt"/>
                <a:cs typeface="Tahoma"/>
              </a:rPr>
              <a:t>pe</a:t>
            </a:r>
            <a:r>
              <a:rPr sz="800" spc="25" dirty="0">
                <a:solidFill>
                  <a:srgbClr val="040000"/>
                </a:solidFill>
                <a:latin typeface="+mj-lt"/>
                <a:cs typeface="Tahoma"/>
              </a:rPr>
              <a:t>r</a:t>
            </a:r>
            <a:r>
              <a:rPr sz="800" spc="20" dirty="0">
                <a:solidFill>
                  <a:srgbClr val="040000"/>
                </a:solidFill>
                <a:latin typeface="+mj-lt"/>
                <a:cs typeface="Tahoma"/>
              </a:rPr>
              <a:t>formance  </a:t>
            </a:r>
            <a:r>
              <a:rPr sz="800" spc="40" dirty="0">
                <a:solidFill>
                  <a:srgbClr val="040000"/>
                </a:solidFill>
                <a:latin typeface="+mj-lt"/>
                <a:cs typeface="Tahoma"/>
              </a:rPr>
              <a:t>and</a:t>
            </a:r>
            <a:r>
              <a:rPr sz="800" spc="-3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sz="800" spc="-15" dirty="0">
                <a:solidFill>
                  <a:srgbClr val="040000"/>
                </a:solidFill>
                <a:latin typeface="+mj-lt"/>
                <a:cs typeface="Tahoma"/>
              </a:rPr>
              <a:t>lower</a:t>
            </a:r>
            <a:r>
              <a:rPr sz="800" spc="-3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sz="800" spc="5" dirty="0">
                <a:solidFill>
                  <a:srgbClr val="040000"/>
                </a:solidFill>
                <a:latin typeface="+mj-lt"/>
                <a:cs typeface="Tahoma"/>
              </a:rPr>
              <a:t>energy</a:t>
            </a:r>
            <a:r>
              <a:rPr sz="800" spc="-3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sz="800" spc="15" dirty="0">
                <a:solidFill>
                  <a:srgbClr val="040000"/>
                </a:solidFill>
                <a:latin typeface="+mj-lt"/>
                <a:cs typeface="Tahoma"/>
              </a:rPr>
              <a:t>consumption</a:t>
            </a:r>
            <a:endParaRPr sz="800" dirty="0">
              <a:latin typeface="+mj-lt"/>
              <a:cs typeface="Yu Gothic U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303869" y="1795986"/>
            <a:ext cx="268478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305">
              <a:spcBef>
                <a:spcPts val="100"/>
              </a:spcBef>
              <a:buFont typeface="Yu Gothic UI"/>
              <a:buChar char="●"/>
              <a:tabLst>
                <a:tab pos="123824" algn="l"/>
              </a:tabLst>
            </a:pPr>
            <a:r>
              <a:rPr sz="800" spc="10" dirty="0">
                <a:solidFill>
                  <a:srgbClr val="040000"/>
                </a:solidFill>
                <a:latin typeface="+mj-lt"/>
                <a:cs typeface="Tahoma"/>
              </a:rPr>
              <a:t>Patented </a:t>
            </a:r>
            <a:r>
              <a:rPr sz="800" spc="15" dirty="0">
                <a:solidFill>
                  <a:srgbClr val="040000"/>
                </a:solidFill>
                <a:latin typeface="+mj-lt"/>
                <a:cs typeface="Tahoma"/>
              </a:rPr>
              <a:t>top-mounted </a:t>
            </a:r>
            <a:r>
              <a:rPr sz="800" spc="20" dirty="0">
                <a:solidFill>
                  <a:srgbClr val="040000"/>
                </a:solidFill>
                <a:latin typeface="+mj-lt"/>
                <a:cs typeface="Tahoma"/>
              </a:rPr>
              <a:t>removable </a:t>
            </a:r>
            <a:r>
              <a:rPr sz="800" spc="10" dirty="0">
                <a:solidFill>
                  <a:srgbClr val="040000"/>
                </a:solidFill>
                <a:latin typeface="+mj-lt"/>
                <a:cs typeface="Tahoma"/>
              </a:rPr>
              <a:t>independently </a:t>
            </a:r>
            <a:r>
              <a:rPr sz="800" spc="20" dirty="0">
                <a:solidFill>
                  <a:srgbClr val="040000"/>
                </a:solidFill>
                <a:latin typeface="+mj-lt"/>
                <a:cs typeface="Tahoma"/>
              </a:rPr>
              <a:t>cooling </a:t>
            </a:r>
            <a:r>
              <a:rPr sz="800" spc="2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sz="800" spc="-15" dirty="0">
                <a:solidFill>
                  <a:srgbClr val="040000"/>
                </a:solidFill>
                <a:latin typeface="+mj-lt"/>
                <a:cs typeface="Tahoma"/>
              </a:rPr>
              <a:t>system, </a:t>
            </a:r>
            <a:r>
              <a:rPr sz="800" spc="55" dirty="0">
                <a:solidFill>
                  <a:srgbClr val="040000"/>
                </a:solidFill>
                <a:latin typeface="+mj-lt"/>
                <a:cs typeface="Tahoma"/>
              </a:rPr>
              <a:t>can </a:t>
            </a:r>
            <a:r>
              <a:rPr sz="800" spc="50" dirty="0">
                <a:solidFill>
                  <a:srgbClr val="040000"/>
                </a:solidFill>
                <a:latin typeface="+mj-lt"/>
                <a:cs typeface="Tahoma"/>
              </a:rPr>
              <a:t>be </a:t>
            </a:r>
            <a:r>
              <a:rPr sz="800" spc="35" dirty="0">
                <a:solidFill>
                  <a:srgbClr val="040000"/>
                </a:solidFill>
                <a:latin typeface="+mj-lt"/>
                <a:cs typeface="Tahoma"/>
              </a:rPr>
              <a:t>replaced </a:t>
            </a:r>
            <a:r>
              <a:rPr sz="800" spc="-30" dirty="0">
                <a:solidFill>
                  <a:srgbClr val="040000"/>
                </a:solidFill>
                <a:latin typeface="+mj-lt"/>
                <a:cs typeface="Tahoma"/>
              </a:rPr>
              <a:t>with </a:t>
            </a:r>
            <a:r>
              <a:rPr sz="800" dirty="0">
                <a:solidFill>
                  <a:srgbClr val="040000"/>
                </a:solidFill>
                <a:latin typeface="+mj-lt"/>
                <a:cs typeface="Tahoma"/>
              </a:rPr>
              <a:t>new </a:t>
            </a:r>
            <a:r>
              <a:rPr sz="800" spc="30" dirty="0">
                <a:solidFill>
                  <a:srgbClr val="040000"/>
                </a:solidFill>
                <a:latin typeface="+mj-lt"/>
                <a:cs typeface="Tahoma"/>
              </a:rPr>
              <a:t>one </a:t>
            </a:r>
            <a:r>
              <a:rPr sz="800" spc="10" dirty="0">
                <a:solidFill>
                  <a:srgbClr val="040000"/>
                </a:solidFill>
                <a:latin typeface="+mj-lt"/>
                <a:cs typeface="Tahoma"/>
              </a:rPr>
              <a:t>immediately </a:t>
            </a:r>
            <a:r>
              <a:rPr sz="800" spc="15" dirty="0">
                <a:solidFill>
                  <a:srgbClr val="040000"/>
                </a:solidFill>
                <a:latin typeface="+mj-lt"/>
                <a:cs typeface="Tahoma"/>
              </a:rPr>
              <a:t>as </a:t>
            </a:r>
            <a:r>
              <a:rPr sz="800" spc="70" dirty="0">
                <a:solidFill>
                  <a:srgbClr val="040000"/>
                </a:solidFill>
                <a:latin typeface="+mj-lt"/>
                <a:cs typeface="Tahoma"/>
              </a:rPr>
              <a:t>a </a:t>
            </a:r>
            <a:r>
              <a:rPr sz="800" spc="-5" dirty="0">
                <a:solidFill>
                  <a:srgbClr val="040000"/>
                </a:solidFill>
                <a:latin typeface="+mj-lt"/>
                <a:cs typeface="Tahoma"/>
              </a:rPr>
              <a:t>whole. </a:t>
            </a:r>
            <a:r>
              <a:rPr sz="800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sz="800" spc="10" dirty="0">
                <a:solidFill>
                  <a:srgbClr val="040000"/>
                </a:solidFill>
                <a:latin typeface="+mj-lt"/>
                <a:cs typeface="Tahoma"/>
              </a:rPr>
              <a:t>Interchangeable </a:t>
            </a:r>
            <a:r>
              <a:rPr sz="800" spc="20" dirty="0">
                <a:solidFill>
                  <a:srgbClr val="040000"/>
                </a:solidFill>
                <a:latin typeface="+mj-lt"/>
                <a:cs typeface="Tahoma"/>
              </a:rPr>
              <a:t>cooling </a:t>
            </a:r>
            <a:r>
              <a:rPr sz="800" spc="-10" dirty="0">
                <a:solidFill>
                  <a:srgbClr val="040000"/>
                </a:solidFill>
                <a:latin typeface="+mj-lt"/>
                <a:cs typeface="Tahoma"/>
              </a:rPr>
              <a:t>system </a:t>
            </a:r>
            <a:r>
              <a:rPr sz="800" spc="-30" dirty="0">
                <a:solidFill>
                  <a:srgbClr val="040000"/>
                </a:solidFill>
                <a:latin typeface="+mj-lt"/>
                <a:cs typeface="Tahoma"/>
              </a:rPr>
              <a:t>with </a:t>
            </a:r>
            <a:r>
              <a:rPr sz="800" spc="-10" dirty="0">
                <a:solidFill>
                  <a:srgbClr val="040000"/>
                </a:solidFill>
                <a:latin typeface="+mj-lt"/>
                <a:cs typeface="Tahoma"/>
              </a:rPr>
              <a:t>different </a:t>
            </a:r>
            <a:r>
              <a:rPr sz="800" spc="10" dirty="0">
                <a:solidFill>
                  <a:srgbClr val="040000"/>
                </a:solidFill>
                <a:latin typeface="+mj-lt"/>
                <a:cs typeface="Tahoma"/>
              </a:rPr>
              <a:t>temperature ranges </a:t>
            </a:r>
            <a:r>
              <a:rPr sz="800" spc="-204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sz="800" spc="-5" dirty="0">
                <a:solidFill>
                  <a:srgbClr val="040000"/>
                </a:solidFill>
                <a:latin typeface="+mj-lt"/>
                <a:cs typeface="Tahoma"/>
              </a:rPr>
              <a:t>allows</a:t>
            </a:r>
            <a:r>
              <a:rPr sz="800" spc="-30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sz="800" spc="-5" dirty="0">
                <a:solidFill>
                  <a:srgbClr val="040000"/>
                </a:solidFill>
                <a:latin typeface="+mj-lt"/>
                <a:cs typeface="Tahoma"/>
              </a:rPr>
              <a:t>flexible</a:t>
            </a:r>
            <a:r>
              <a:rPr sz="800" spc="-2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sz="800" spc="20" dirty="0">
                <a:solidFill>
                  <a:srgbClr val="040000"/>
                </a:solidFill>
                <a:latin typeface="+mj-lt"/>
                <a:cs typeface="Tahoma"/>
              </a:rPr>
              <a:t>application</a:t>
            </a:r>
            <a:r>
              <a:rPr sz="800" spc="-2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sz="800" spc="40" dirty="0">
                <a:solidFill>
                  <a:srgbClr val="040000"/>
                </a:solidFill>
                <a:latin typeface="+mj-lt"/>
                <a:cs typeface="Tahoma"/>
              </a:rPr>
              <a:t>and</a:t>
            </a:r>
            <a:r>
              <a:rPr sz="800" spc="-2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sz="800" spc="15" dirty="0">
                <a:solidFill>
                  <a:srgbClr val="040000"/>
                </a:solidFill>
                <a:latin typeface="+mj-lt"/>
                <a:cs typeface="Tahoma"/>
              </a:rPr>
              <a:t>easy</a:t>
            </a:r>
            <a:r>
              <a:rPr sz="800" spc="-2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sz="800" spc="25" dirty="0">
                <a:solidFill>
                  <a:srgbClr val="040000"/>
                </a:solidFill>
                <a:latin typeface="+mj-lt"/>
                <a:cs typeface="Tahoma"/>
              </a:rPr>
              <a:t>maintenance</a:t>
            </a:r>
            <a:endParaRPr sz="800" dirty="0">
              <a:latin typeface="+mj-lt"/>
              <a:cs typeface="Yu Gothic U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837730" y="6433009"/>
            <a:ext cx="1692910" cy="293029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3824" indent="-111123">
              <a:spcBef>
                <a:spcPts val="365"/>
              </a:spcBef>
              <a:buFont typeface="Yu Gothic UI"/>
              <a:buChar char="●"/>
              <a:tabLst>
                <a:tab pos="123824" algn="l"/>
              </a:tabLst>
            </a:pPr>
            <a:r>
              <a:rPr sz="800" dirty="0">
                <a:solidFill>
                  <a:srgbClr val="040000"/>
                </a:solidFill>
                <a:latin typeface="+mj-lt"/>
                <a:cs typeface="Tahoma"/>
              </a:rPr>
              <a:t>Adjustable</a:t>
            </a:r>
            <a:r>
              <a:rPr sz="800" spc="-3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sz="800" spc="5" dirty="0">
                <a:solidFill>
                  <a:srgbClr val="040000"/>
                </a:solidFill>
                <a:latin typeface="+mj-lt"/>
                <a:cs typeface="Tahoma"/>
              </a:rPr>
              <a:t>feet</a:t>
            </a:r>
            <a:r>
              <a:rPr sz="800" spc="-30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sz="800" spc="-20" dirty="0">
                <a:solidFill>
                  <a:srgbClr val="040000"/>
                </a:solidFill>
                <a:latin typeface="+mj-lt"/>
                <a:cs typeface="Tahoma"/>
              </a:rPr>
              <a:t>or</a:t>
            </a:r>
            <a:r>
              <a:rPr sz="800" spc="-3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sz="800" dirty="0">
                <a:solidFill>
                  <a:srgbClr val="040000"/>
                </a:solidFill>
                <a:latin typeface="+mj-lt"/>
                <a:cs typeface="Tahoma"/>
              </a:rPr>
              <a:t>castors</a:t>
            </a:r>
            <a:r>
              <a:rPr sz="800" spc="-30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sz="800" spc="20" dirty="0">
                <a:solidFill>
                  <a:srgbClr val="040000"/>
                </a:solidFill>
                <a:latin typeface="+mj-lt"/>
                <a:cs typeface="Tahoma"/>
              </a:rPr>
              <a:t>upon</a:t>
            </a:r>
            <a:r>
              <a:rPr sz="800" spc="-3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sz="800" dirty="0">
                <a:solidFill>
                  <a:srgbClr val="040000"/>
                </a:solidFill>
                <a:latin typeface="+mj-lt"/>
                <a:cs typeface="Tahoma"/>
              </a:rPr>
              <a:t>request</a:t>
            </a:r>
            <a:endParaRPr sz="800" dirty="0">
              <a:latin typeface="+mj-lt"/>
              <a:cs typeface="Tahoma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54732" y="1657077"/>
            <a:ext cx="5568315" cy="2172970"/>
            <a:chOff x="548370" y="1657871"/>
            <a:chExt cx="5568315" cy="2172970"/>
          </a:xfrm>
        </p:grpSpPr>
        <p:sp>
          <p:nvSpPr>
            <p:cNvPr id="33" name="object 33"/>
            <p:cNvSpPr/>
            <p:nvPr/>
          </p:nvSpPr>
          <p:spPr>
            <a:xfrm>
              <a:off x="4724908" y="3540553"/>
              <a:ext cx="1390015" cy="0"/>
            </a:xfrm>
            <a:custGeom>
              <a:avLst/>
              <a:gdLst/>
              <a:ahLst/>
              <a:cxnLst/>
              <a:rect l="l" t="t" r="r" b="b"/>
              <a:pathLst>
                <a:path w="1390014">
                  <a:moveTo>
                    <a:pt x="0" y="0"/>
                  </a:moveTo>
                  <a:lnTo>
                    <a:pt x="1389595" y="0"/>
                  </a:lnTo>
                </a:path>
              </a:pathLst>
            </a:custGeom>
            <a:ln w="3594">
              <a:solidFill>
                <a:srgbClr val="040000"/>
              </a:solidFill>
            </a:ln>
          </p:spPr>
          <p:txBody>
            <a:bodyPr wrap="square" lIns="0" tIns="0" rIns="0" bIns="0" rtlCol="0"/>
            <a:lstStyle/>
            <a:p>
              <a:endParaRPr sz="1494"/>
            </a:p>
          </p:txBody>
        </p:sp>
        <p:sp>
          <p:nvSpPr>
            <p:cNvPr id="34" name="object 34"/>
            <p:cNvSpPr/>
            <p:nvPr/>
          </p:nvSpPr>
          <p:spPr>
            <a:xfrm>
              <a:off x="6112709" y="3538746"/>
              <a:ext cx="0" cy="290195"/>
            </a:xfrm>
            <a:custGeom>
              <a:avLst/>
              <a:gdLst/>
              <a:ahLst/>
              <a:cxnLst/>
              <a:rect l="l" t="t" r="r" b="b"/>
              <a:pathLst>
                <a:path h="290195">
                  <a:moveTo>
                    <a:pt x="0" y="289801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040000"/>
              </a:solidFill>
            </a:ln>
          </p:spPr>
          <p:txBody>
            <a:bodyPr wrap="square" lIns="0" tIns="0" rIns="0" bIns="0" rtlCol="0"/>
            <a:lstStyle/>
            <a:p>
              <a:endParaRPr sz="1494"/>
            </a:p>
          </p:txBody>
        </p:sp>
        <p:sp>
          <p:nvSpPr>
            <p:cNvPr id="35" name="object 35"/>
            <p:cNvSpPr/>
            <p:nvPr/>
          </p:nvSpPr>
          <p:spPr>
            <a:xfrm>
              <a:off x="550275" y="2004292"/>
              <a:ext cx="389255" cy="0"/>
            </a:xfrm>
            <a:custGeom>
              <a:avLst/>
              <a:gdLst/>
              <a:ahLst/>
              <a:cxnLst/>
              <a:rect l="l" t="t" r="r" b="b"/>
              <a:pathLst>
                <a:path w="389255">
                  <a:moveTo>
                    <a:pt x="0" y="0"/>
                  </a:moveTo>
                  <a:lnTo>
                    <a:pt x="388797" y="0"/>
                  </a:lnTo>
                </a:path>
              </a:pathLst>
            </a:custGeom>
            <a:ln w="3594">
              <a:solidFill>
                <a:srgbClr val="040000"/>
              </a:solidFill>
            </a:ln>
          </p:spPr>
          <p:txBody>
            <a:bodyPr wrap="square" lIns="0" tIns="0" rIns="0" bIns="0" rtlCol="0"/>
            <a:lstStyle/>
            <a:p>
              <a:endParaRPr sz="1494"/>
            </a:p>
          </p:txBody>
        </p:sp>
        <p:sp>
          <p:nvSpPr>
            <p:cNvPr id="36" name="object 36"/>
            <p:cNvSpPr/>
            <p:nvPr/>
          </p:nvSpPr>
          <p:spPr>
            <a:xfrm>
              <a:off x="2848683" y="1657871"/>
              <a:ext cx="1174115" cy="1174115"/>
            </a:xfrm>
            <a:custGeom>
              <a:avLst/>
              <a:gdLst/>
              <a:ahLst/>
              <a:cxnLst/>
              <a:rect l="l" t="t" r="r" b="b"/>
              <a:pathLst>
                <a:path w="1174114" h="1174114">
                  <a:moveTo>
                    <a:pt x="586803" y="0"/>
                  </a:moveTo>
                  <a:lnTo>
                    <a:pt x="538677" y="1945"/>
                  </a:lnTo>
                  <a:lnTo>
                    <a:pt x="491621" y="7680"/>
                  </a:lnTo>
                  <a:lnTo>
                    <a:pt x="445789" y="17054"/>
                  </a:lnTo>
                  <a:lnTo>
                    <a:pt x="401329" y="29916"/>
                  </a:lnTo>
                  <a:lnTo>
                    <a:pt x="358394" y="46114"/>
                  </a:lnTo>
                  <a:lnTo>
                    <a:pt x="317135" y="65498"/>
                  </a:lnTo>
                  <a:lnTo>
                    <a:pt x="277702" y="87917"/>
                  </a:lnTo>
                  <a:lnTo>
                    <a:pt x="240246" y="113220"/>
                  </a:lnTo>
                  <a:lnTo>
                    <a:pt x="204919" y="141255"/>
                  </a:lnTo>
                  <a:lnTo>
                    <a:pt x="171872" y="171872"/>
                  </a:lnTo>
                  <a:lnTo>
                    <a:pt x="141255" y="204919"/>
                  </a:lnTo>
                  <a:lnTo>
                    <a:pt x="113220" y="240246"/>
                  </a:lnTo>
                  <a:lnTo>
                    <a:pt x="87917" y="277702"/>
                  </a:lnTo>
                  <a:lnTo>
                    <a:pt x="65498" y="317135"/>
                  </a:lnTo>
                  <a:lnTo>
                    <a:pt x="46114" y="358394"/>
                  </a:lnTo>
                  <a:lnTo>
                    <a:pt x="29916" y="401329"/>
                  </a:lnTo>
                  <a:lnTo>
                    <a:pt x="17054" y="445789"/>
                  </a:lnTo>
                  <a:lnTo>
                    <a:pt x="7680" y="491621"/>
                  </a:lnTo>
                  <a:lnTo>
                    <a:pt x="1945" y="538677"/>
                  </a:lnTo>
                  <a:lnTo>
                    <a:pt x="0" y="586803"/>
                  </a:lnTo>
                  <a:lnTo>
                    <a:pt x="1945" y="634929"/>
                  </a:lnTo>
                  <a:lnTo>
                    <a:pt x="7680" y="681985"/>
                  </a:lnTo>
                  <a:lnTo>
                    <a:pt x="17054" y="727817"/>
                  </a:lnTo>
                  <a:lnTo>
                    <a:pt x="29916" y="772277"/>
                  </a:lnTo>
                  <a:lnTo>
                    <a:pt x="46114" y="815212"/>
                  </a:lnTo>
                  <a:lnTo>
                    <a:pt x="65498" y="856471"/>
                  </a:lnTo>
                  <a:lnTo>
                    <a:pt x="87917" y="895904"/>
                  </a:lnTo>
                  <a:lnTo>
                    <a:pt x="113220" y="933360"/>
                  </a:lnTo>
                  <a:lnTo>
                    <a:pt x="141255" y="968687"/>
                  </a:lnTo>
                  <a:lnTo>
                    <a:pt x="171872" y="1001734"/>
                  </a:lnTo>
                  <a:lnTo>
                    <a:pt x="204919" y="1032351"/>
                  </a:lnTo>
                  <a:lnTo>
                    <a:pt x="240246" y="1060386"/>
                  </a:lnTo>
                  <a:lnTo>
                    <a:pt x="277702" y="1085689"/>
                  </a:lnTo>
                  <a:lnTo>
                    <a:pt x="317135" y="1108108"/>
                  </a:lnTo>
                  <a:lnTo>
                    <a:pt x="358394" y="1127492"/>
                  </a:lnTo>
                  <a:lnTo>
                    <a:pt x="401329" y="1143690"/>
                  </a:lnTo>
                  <a:lnTo>
                    <a:pt x="445789" y="1156552"/>
                  </a:lnTo>
                  <a:lnTo>
                    <a:pt x="491621" y="1165926"/>
                  </a:lnTo>
                  <a:lnTo>
                    <a:pt x="538677" y="1171661"/>
                  </a:lnTo>
                  <a:lnTo>
                    <a:pt x="586803" y="1173606"/>
                  </a:lnTo>
                  <a:lnTo>
                    <a:pt x="634929" y="1171661"/>
                  </a:lnTo>
                  <a:lnTo>
                    <a:pt x="681985" y="1165926"/>
                  </a:lnTo>
                  <a:lnTo>
                    <a:pt x="727817" y="1156552"/>
                  </a:lnTo>
                  <a:lnTo>
                    <a:pt x="772277" y="1143690"/>
                  </a:lnTo>
                  <a:lnTo>
                    <a:pt x="815212" y="1127492"/>
                  </a:lnTo>
                  <a:lnTo>
                    <a:pt x="856471" y="1108108"/>
                  </a:lnTo>
                  <a:lnTo>
                    <a:pt x="895904" y="1085689"/>
                  </a:lnTo>
                  <a:lnTo>
                    <a:pt x="933360" y="1060386"/>
                  </a:lnTo>
                  <a:lnTo>
                    <a:pt x="968687" y="1032351"/>
                  </a:lnTo>
                  <a:lnTo>
                    <a:pt x="1001734" y="1001734"/>
                  </a:lnTo>
                  <a:lnTo>
                    <a:pt x="1032351" y="968687"/>
                  </a:lnTo>
                  <a:lnTo>
                    <a:pt x="1060386" y="933360"/>
                  </a:lnTo>
                  <a:lnTo>
                    <a:pt x="1085689" y="895904"/>
                  </a:lnTo>
                  <a:lnTo>
                    <a:pt x="1108108" y="856471"/>
                  </a:lnTo>
                  <a:lnTo>
                    <a:pt x="1127492" y="815212"/>
                  </a:lnTo>
                  <a:lnTo>
                    <a:pt x="1143690" y="772277"/>
                  </a:lnTo>
                  <a:lnTo>
                    <a:pt x="1156552" y="727817"/>
                  </a:lnTo>
                  <a:lnTo>
                    <a:pt x="1165926" y="681985"/>
                  </a:lnTo>
                  <a:lnTo>
                    <a:pt x="1171661" y="634929"/>
                  </a:lnTo>
                  <a:lnTo>
                    <a:pt x="1173606" y="586803"/>
                  </a:lnTo>
                  <a:lnTo>
                    <a:pt x="1171661" y="538677"/>
                  </a:lnTo>
                  <a:lnTo>
                    <a:pt x="1165926" y="491621"/>
                  </a:lnTo>
                  <a:lnTo>
                    <a:pt x="1156552" y="445789"/>
                  </a:lnTo>
                  <a:lnTo>
                    <a:pt x="1143690" y="401329"/>
                  </a:lnTo>
                  <a:lnTo>
                    <a:pt x="1127492" y="358394"/>
                  </a:lnTo>
                  <a:lnTo>
                    <a:pt x="1108108" y="317135"/>
                  </a:lnTo>
                  <a:lnTo>
                    <a:pt x="1085689" y="277702"/>
                  </a:lnTo>
                  <a:lnTo>
                    <a:pt x="1060386" y="240246"/>
                  </a:lnTo>
                  <a:lnTo>
                    <a:pt x="1032351" y="204919"/>
                  </a:lnTo>
                  <a:lnTo>
                    <a:pt x="1001734" y="171872"/>
                  </a:lnTo>
                  <a:lnTo>
                    <a:pt x="968687" y="141255"/>
                  </a:lnTo>
                  <a:lnTo>
                    <a:pt x="933360" y="113220"/>
                  </a:lnTo>
                  <a:lnTo>
                    <a:pt x="895904" y="87917"/>
                  </a:lnTo>
                  <a:lnTo>
                    <a:pt x="856471" y="65498"/>
                  </a:lnTo>
                  <a:lnTo>
                    <a:pt x="815212" y="46114"/>
                  </a:lnTo>
                  <a:lnTo>
                    <a:pt x="772277" y="29916"/>
                  </a:lnTo>
                  <a:lnTo>
                    <a:pt x="727817" y="17054"/>
                  </a:lnTo>
                  <a:lnTo>
                    <a:pt x="681985" y="7680"/>
                  </a:lnTo>
                  <a:lnTo>
                    <a:pt x="634929" y="1945"/>
                  </a:lnTo>
                  <a:lnTo>
                    <a:pt x="586803" y="0"/>
                  </a:lnTo>
                  <a:close/>
                </a:path>
              </a:pathLst>
            </a:custGeom>
            <a:solidFill>
              <a:srgbClr val="D5D4D1"/>
            </a:solidFill>
          </p:spPr>
          <p:txBody>
            <a:bodyPr wrap="square" lIns="0" tIns="0" rIns="0" bIns="0" rtlCol="0"/>
            <a:lstStyle/>
            <a:p>
              <a:endParaRPr sz="1494"/>
            </a:p>
          </p:txBody>
        </p:sp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66940" y="1657871"/>
              <a:ext cx="937079" cy="1173606"/>
            </a:xfrm>
            <a:prstGeom prst="rect">
              <a:avLst/>
            </a:prstGeom>
          </p:spPr>
        </p:pic>
      </p:grpSp>
      <p:sp>
        <p:nvSpPr>
          <p:cNvPr id="38" name="object 38"/>
          <p:cNvSpPr/>
          <p:nvPr/>
        </p:nvSpPr>
        <p:spPr>
          <a:xfrm>
            <a:off x="1240361" y="1153989"/>
            <a:ext cx="5808980" cy="0"/>
          </a:xfrm>
          <a:custGeom>
            <a:avLst/>
            <a:gdLst/>
            <a:ahLst/>
            <a:cxnLst/>
            <a:rect l="l" t="t" r="r" b="b"/>
            <a:pathLst>
              <a:path w="5808980">
                <a:moveTo>
                  <a:pt x="0" y="0"/>
                </a:moveTo>
                <a:lnTo>
                  <a:pt x="5808421" y="0"/>
                </a:lnTo>
              </a:path>
            </a:pathLst>
          </a:custGeom>
          <a:ln w="3594">
            <a:solidFill>
              <a:srgbClr val="040000"/>
            </a:solidFill>
          </a:ln>
        </p:spPr>
        <p:txBody>
          <a:bodyPr wrap="square" lIns="0" tIns="0" rIns="0" bIns="0" rtlCol="0"/>
          <a:lstStyle/>
          <a:p>
            <a:endParaRPr sz="1494"/>
          </a:p>
        </p:txBody>
      </p:sp>
      <p:sp>
        <p:nvSpPr>
          <p:cNvPr id="39" name="object 39"/>
          <p:cNvSpPr/>
          <p:nvPr/>
        </p:nvSpPr>
        <p:spPr>
          <a:xfrm>
            <a:off x="8349439" y="1356841"/>
            <a:ext cx="3583304" cy="0"/>
          </a:xfrm>
          <a:custGeom>
            <a:avLst/>
            <a:gdLst/>
            <a:ahLst/>
            <a:cxnLst/>
            <a:rect l="l" t="t" r="r" b="b"/>
            <a:pathLst>
              <a:path w="3583304">
                <a:moveTo>
                  <a:pt x="0" y="0"/>
                </a:moveTo>
                <a:lnTo>
                  <a:pt x="3582835" y="0"/>
                </a:lnTo>
              </a:path>
            </a:pathLst>
          </a:custGeom>
          <a:ln w="3975">
            <a:solidFill>
              <a:srgbClr val="040000"/>
            </a:solidFill>
          </a:ln>
        </p:spPr>
        <p:txBody>
          <a:bodyPr wrap="square" lIns="0" tIns="0" rIns="0" bIns="0" rtlCol="0"/>
          <a:lstStyle/>
          <a:p>
            <a:endParaRPr sz="1494"/>
          </a:p>
        </p:txBody>
      </p:sp>
      <p:grpSp>
        <p:nvGrpSpPr>
          <p:cNvPr id="40" name="object 40"/>
          <p:cNvGrpSpPr/>
          <p:nvPr/>
        </p:nvGrpSpPr>
        <p:grpSpPr>
          <a:xfrm>
            <a:off x="646362" y="7536770"/>
            <a:ext cx="6478270" cy="614045"/>
            <a:chOff x="540000" y="7537563"/>
            <a:chExt cx="6478270" cy="614045"/>
          </a:xfrm>
        </p:grpSpPr>
        <p:sp>
          <p:nvSpPr>
            <p:cNvPr id="41" name="object 41"/>
            <p:cNvSpPr/>
            <p:nvPr/>
          </p:nvSpPr>
          <p:spPr>
            <a:xfrm>
              <a:off x="540000" y="7539360"/>
              <a:ext cx="6478270" cy="0"/>
            </a:xfrm>
            <a:custGeom>
              <a:avLst/>
              <a:gdLst/>
              <a:ahLst/>
              <a:cxnLst/>
              <a:rect l="l" t="t" r="r" b="b"/>
              <a:pathLst>
                <a:path w="6478270">
                  <a:moveTo>
                    <a:pt x="0" y="0"/>
                  </a:moveTo>
                  <a:lnTo>
                    <a:pt x="6478193" y="0"/>
                  </a:lnTo>
                </a:path>
              </a:pathLst>
            </a:custGeom>
            <a:ln w="3594">
              <a:solidFill>
                <a:srgbClr val="040000"/>
              </a:solidFill>
            </a:ln>
          </p:spPr>
          <p:txBody>
            <a:bodyPr wrap="square" lIns="0" tIns="0" rIns="0" bIns="0" rtlCol="0"/>
            <a:lstStyle/>
            <a:p>
              <a:endParaRPr sz="1494"/>
            </a:p>
          </p:txBody>
        </p:sp>
        <p:sp>
          <p:nvSpPr>
            <p:cNvPr id="42" name="object 42"/>
            <p:cNvSpPr/>
            <p:nvPr/>
          </p:nvSpPr>
          <p:spPr>
            <a:xfrm>
              <a:off x="540000" y="8149629"/>
              <a:ext cx="6478270" cy="0"/>
            </a:xfrm>
            <a:custGeom>
              <a:avLst/>
              <a:gdLst/>
              <a:ahLst/>
              <a:cxnLst/>
              <a:rect l="l" t="t" r="r" b="b"/>
              <a:pathLst>
                <a:path w="6478270">
                  <a:moveTo>
                    <a:pt x="0" y="0"/>
                  </a:moveTo>
                  <a:lnTo>
                    <a:pt x="6478193" y="0"/>
                  </a:lnTo>
                </a:path>
              </a:pathLst>
            </a:custGeom>
            <a:ln w="3594">
              <a:solidFill>
                <a:srgbClr val="040000"/>
              </a:solidFill>
            </a:ln>
          </p:spPr>
          <p:txBody>
            <a:bodyPr wrap="square" lIns="0" tIns="0" rIns="0" bIns="0" rtlCol="0"/>
            <a:lstStyle/>
            <a:p>
              <a:endParaRPr sz="1494"/>
            </a:p>
          </p:txBody>
        </p:sp>
        <p:sp>
          <p:nvSpPr>
            <p:cNvPr id="43" name="object 43"/>
            <p:cNvSpPr/>
            <p:nvPr/>
          </p:nvSpPr>
          <p:spPr>
            <a:xfrm>
              <a:off x="2338202" y="7564527"/>
              <a:ext cx="0" cy="553085"/>
            </a:xfrm>
            <a:custGeom>
              <a:avLst/>
              <a:gdLst/>
              <a:ahLst/>
              <a:cxnLst/>
              <a:rect l="l" t="t" r="r" b="b"/>
              <a:pathLst>
                <a:path h="553084">
                  <a:moveTo>
                    <a:pt x="0" y="0"/>
                  </a:moveTo>
                  <a:lnTo>
                    <a:pt x="0" y="552602"/>
                  </a:lnTo>
                </a:path>
              </a:pathLst>
            </a:custGeom>
            <a:ln w="3594">
              <a:solidFill>
                <a:srgbClr val="040000"/>
              </a:solidFill>
            </a:ln>
          </p:spPr>
          <p:txBody>
            <a:bodyPr wrap="square" lIns="0" tIns="0" rIns="0" bIns="0" rtlCol="0"/>
            <a:lstStyle/>
            <a:p>
              <a:endParaRPr sz="1494"/>
            </a:p>
          </p:txBody>
        </p:sp>
        <p:sp>
          <p:nvSpPr>
            <p:cNvPr id="44" name="object 44"/>
            <p:cNvSpPr/>
            <p:nvPr/>
          </p:nvSpPr>
          <p:spPr>
            <a:xfrm>
              <a:off x="3674950" y="7564527"/>
              <a:ext cx="0" cy="553085"/>
            </a:xfrm>
            <a:custGeom>
              <a:avLst/>
              <a:gdLst/>
              <a:ahLst/>
              <a:cxnLst/>
              <a:rect l="l" t="t" r="r" b="b"/>
              <a:pathLst>
                <a:path h="553084">
                  <a:moveTo>
                    <a:pt x="0" y="0"/>
                  </a:moveTo>
                  <a:lnTo>
                    <a:pt x="0" y="552602"/>
                  </a:lnTo>
                </a:path>
              </a:pathLst>
            </a:custGeom>
            <a:ln w="3594">
              <a:solidFill>
                <a:srgbClr val="040000"/>
              </a:solidFill>
            </a:ln>
          </p:spPr>
          <p:txBody>
            <a:bodyPr wrap="square" lIns="0" tIns="0" rIns="0" bIns="0" rtlCol="0"/>
            <a:lstStyle/>
            <a:p>
              <a:endParaRPr sz="1494"/>
            </a:p>
          </p:txBody>
        </p:sp>
        <p:sp>
          <p:nvSpPr>
            <p:cNvPr id="45" name="object 45"/>
            <p:cNvSpPr/>
            <p:nvPr/>
          </p:nvSpPr>
          <p:spPr>
            <a:xfrm>
              <a:off x="5029535" y="7564527"/>
              <a:ext cx="0" cy="553085"/>
            </a:xfrm>
            <a:custGeom>
              <a:avLst/>
              <a:gdLst/>
              <a:ahLst/>
              <a:cxnLst/>
              <a:rect l="l" t="t" r="r" b="b"/>
              <a:pathLst>
                <a:path h="553084">
                  <a:moveTo>
                    <a:pt x="0" y="0"/>
                  </a:moveTo>
                  <a:lnTo>
                    <a:pt x="0" y="552602"/>
                  </a:lnTo>
                </a:path>
              </a:pathLst>
            </a:custGeom>
            <a:ln w="3594">
              <a:solidFill>
                <a:srgbClr val="040000"/>
              </a:solidFill>
            </a:ln>
          </p:spPr>
          <p:txBody>
            <a:bodyPr wrap="square" lIns="0" tIns="0" rIns="0" bIns="0" rtlCol="0"/>
            <a:lstStyle/>
            <a:p>
              <a:endParaRPr sz="1494"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5673049" y="5054597"/>
            <a:ext cx="13468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buFont typeface="Yu Gothic UI"/>
              <a:buChar char="●"/>
              <a:tabLst>
                <a:tab pos="123824" algn="l"/>
              </a:tabLst>
            </a:pPr>
            <a:r>
              <a:rPr sz="800" spc="25" dirty="0">
                <a:solidFill>
                  <a:srgbClr val="040000"/>
                </a:solidFill>
                <a:latin typeface="+mj-lt"/>
                <a:cs typeface="Tahoma"/>
              </a:rPr>
              <a:t>Removable </a:t>
            </a:r>
            <a:r>
              <a:rPr sz="800" spc="15" dirty="0">
                <a:solidFill>
                  <a:srgbClr val="040000"/>
                </a:solidFill>
                <a:latin typeface="+mj-lt"/>
                <a:cs typeface="Tahoma"/>
              </a:rPr>
              <a:t>door </a:t>
            </a:r>
            <a:r>
              <a:rPr sz="800" spc="-5" dirty="0">
                <a:solidFill>
                  <a:srgbClr val="040000"/>
                </a:solidFill>
                <a:latin typeface="+mj-lt"/>
                <a:cs typeface="Tahoma"/>
              </a:rPr>
              <a:t>gasket, </a:t>
            </a:r>
            <a:r>
              <a:rPr sz="800" spc="15" dirty="0">
                <a:solidFill>
                  <a:srgbClr val="040000"/>
                </a:solidFill>
                <a:latin typeface="+mj-lt"/>
                <a:cs typeface="Tahoma"/>
              </a:rPr>
              <a:t>easy </a:t>
            </a:r>
            <a:r>
              <a:rPr sz="800" spc="-210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sz="800" dirty="0">
                <a:solidFill>
                  <a:srgbClr val="040000"/>
                </a:solidFill>
                <a:latin typeface="+mj-lt"/>
                <a:cs typeface="Tahoma"/>
              </a:rPr>
              <a:t>to</a:t>
            </a:r>
            <a:r>
              <a:rPr sz="800" spc="-30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sz="800" spc="30" dirty="0">
                <a:solidFill>
                  <a:srgbClr val="040000"/>
                </a:solidFill>
                <a:latin typeface="+mj-lt"/>
                <a:cs typeface="Tahoma"/>
              </a:rPr>
              <a:t>replace</a:t>
            </a:r>
            <a:r>
              <a:rPr sz="800" spc="-30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sz="800" dirty="0">
                <a:solidFill>
                  <a:srgbClr val="040000"/>
                </a:solidFill>
                <a:latin typeface="+mj-lt"/>
                <a:cs typeface="Tahoma"/>
              </a:rPr>
              <a:t>the</a:t>
            </a:r>
            <a:r>
              <a:rPr sz="800" spc="-2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sz="800" spc="-5" dirty="0">
                <a:solidFill>
                  <a:srgbClr val="040000"/>
                </a:solidFill>
                <a:latin typeface="+mj-lt"/>
                <a:cs typeface="Tahoma"/>
              </a:rPr>
              <a:t>heaters</a:t>
            </a:r>
            <a:r>
              <a:rPr sz="800" spc="-30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sz="800" spc="-5" dirty="0">
                <a:solidFill>
                  <a:srgbClr val="040000"/>
                </a:solidFill>
                <a:latin typeface="+mj-lt"/>
                <a:cs typeface="Tahoma"/>
              </a:rPr>
              <a:t>inside</a:t>
            </a:r>
            <a:endParaRPr sz="800" dirty="0">
              <a:latin typeface="+mj-lt"/>
              <a:cs typeface="Tahom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213789" y="6479395"/>
            <a:ext cx="145034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buFont typeface="Yu Gothic UI"/>
              <a:buChar char="●"/>
              <a:tabLst>
                <a:tab pos="146683" algn="l"/>
              </a:tabLst>
            </a:pPr>
            <a:r>
              <a:rPr sz="800" spc="10" dirty="0">
                <a:solidFill>
                  <a:srgbClr val="040000"/>
                </a:solidFill>
                <a:latin typeface="+mj-lt"/>
                <a:cs typeface="Tahoma"/>
              </a:rPr>
              <a:t>Automatically</a:t>
            </a:r>
            <a:r>
              <a:rPr sz="800" spc="3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sz="800" dirty="0">
                <a:solidFill>
                  <a:srgbClr val="040000"/>
                </a:solidFill>
                <a:latin typeface="+mj-lt"/>
                <a:cs typeface="Tahoma"/>
              </a:rPr>
              <a:t>vaporizing</a:t>
            </a:r>
            <a:r>
              <a:rPr sz="800" spc="3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sz="800" spc="-10" dirty="0">
                <a:solidFill>
                  <a:srgbClr val="040000"/>
                </a:solidFill>
                <a:latin typeface="+mj-lt"/>
                <a:cs typeface="Tahoma"/>
              </a:rPr>
              <a:t>defrost </a:t>
            </a:r>
            <a:r>
              <a:rPr sz="800" spc="-201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sz="800" spc="-20" dirty="0">
                <a:solidFill>
                  <a:srgbClr val="040000"/>
                </a:solidFill>
                <a:latin typeface="+mj-lt"/>
                <a:cs typeface="Tahoma"/>
              </a:rPr>
              <a:t>water,</a:t>
            </a:r>
            <a:r>
              <a:rPr sz="800" spc="-2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sz="800" spc="20" dirty="0">
                <a:solidFill>
                  <a:srgbClr val="040000"/>
                </a:solidFill>
                <a:latin typeface="+mj-lt"/>
                <a:cs typeface="Tahoma"/>
              </a:rPr>
              <a:t>drainage</a:t>
            </a:r>
            <a:r>
              <a:rPr sz="800" spc="-2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sz="800" spc="-40" dirty="0">
                <a:solidFill>
                  <a:srgbClr val="040000"/>
                </a:solidFill>
                <a:latin typeface="+mj-lt"/>
                <a:cs typeface="Tahoma"/>
              </a:rPr>
              <a:t>is</a:t>
            </a:r>
            <a:r>
              <a:rPr sz="800" spc="-2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sz="800" spc="-5" dirty="0">
                <a:solidFill>
                  <a:srgbClr val="040000"/>
                </a:solidFill>
                <a:latin typeface="+mj-lt"/>
                <a:cs typeface="Tahoma"/>
              </a:rPr>
              <a:t>not</a:t>
            </a:r>
            <a:r>
              <a:rPr sz="800" spc="-2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sz="800" dirty="0">
                <a:solidFill>
                  <a:srgbClr val="040000"/>
                </a:solidFill>
                <a:latin typeface="+mj-lt"/>
                <a:cs typeface="Tahoma"/>
              </a:rPr>
              <a:t>required</a:t>
            </a:r>
            <a:endParaRPr sz="800" dirty="0">
              <a:latin typeface="+mj-lt"/>
              <a:cs typeface="Tahoma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527062" y="3791323"/>
            <a:ext cx="6332855" cy="2675890"/>
            <a:chOff x="420700" y="3792117"/>
            <a:chExt cx="6332855" cy="2675890"/>
          </a:xfrm>
        </p:grpSpPr>
        <p:sp>
          <p:nvSpPr>
            <p:cNvPr id="49" name="object 49"/>
            <p:cNvSpPr/>
            <p:nvPr/>
          </p:nvSpPr>
          <p:spPr>
            <a:xfrm>
              <a:off x="971041" y="3840298"/>
              <a:ext cx="1390015" cy="0"/>
            </a:xfrm>
            <a:custGeom>
              <a:avLst/>
              <a:gdLst/>
              <a:ahLst/>
              <a:cxnLst/>
              <a:rect l="l" t="t" r="r" b="b"/>
              <a:pathLst>
                <a:path w="1390014">
                  <a:moveTo>
                    <a:pt x="1389595" y="0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040000"/>
              </a:solidFill>
            </a:ln>
          </p:spPr>
          <p:txBody>
            <a:bodyPr wrap="square" lIns="0" tIns="0" rIns="0" bIns="0" rtlCol="0"/>
            <a:lstStyle/>
            <a:p>
              <a:endParaRPr sz="1494"/>
            </a:p>
          </p:txBody>
        </p:sp>
        <p:sp>
          <p:nvSpPr>
            <p:cNvPr id="50" name="object 50"/>
            <p:cNvSpPr/>
            <p:nvPr/>
          </p:nvSpPr>
          <p:spPr>
            <a:xfrm>
              <a:off x="972839" y="3838492"/>
              <a:ext cx="0" cy="290195"/>
            </a:xfrm>
            <a:custGeom>
              <a:avLst/>
              <a:gdLst/>
              <a:ahLst/>
              <a:cxnLst/>
              <a:rect l="l" t="t" r="r" b="b"/>
              <a:pathLst>
                <a:path h="290195">
                  <a:moveTo>
                    <a:pt x="0" y="289801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040000"/>
              </a:solidFill>
            </a:ln>
          </p:spPr>
          <p:txBody>
            <a:bodyPr wrap="square" lIns="0" tIns="0" rIns="0" bIns="0" rtlCol="0"/>
            <a:lstStyle/>
            <a:p>
              <a:endParaRPr sz="1494"/>
            </a:p>
          </p:txBody>
        </p:sp>
        <p:pic>
          <p:nvPicPr>
            <p:cNvPr id="51" name="object 5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48348" y="5156642"/>
              <a:ext cx="1173606" cy="117360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79381" y="3792117"/>
              <a:ext cx="1173606" cy="117360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0700" y="4101430"/>
              <a:ext cx="1173608" cy="1173606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4435648" y="6035399"/>
              <a:ext cx="641350" cy="0"/>
            </a:xfrm>
            <a:custGeom>
              <a:avLst/>
              <a:gdLst/>
              <a:ahLst/>
              <a:cxnLst/>
              <a:rect l="l" t="t" r="r" b="b"/>
              <a:pathLst>
                <a:path w="641350">
                  <a:moveTo>
                    <a:pt x="640803" y="0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040000"/>
              </a:solidFill>
            </a:ln>
          </p:spPr>
          <p:txBody>
            <a:bodyPr wrap="square" lIns="0" tIns="0" rIns="0" bIns="0" rtlCol="0"/>
            <a:lstStyle/>
            <a:p>
              <a:endParaRPr sz="1494"/>
            </a:p>
          </p:txBody>
        </p:sp>
        <p:sp>
          <p:nvSpPr>
            <p:cNvPr id="55" name="object 55"/>
            <p:cNvSpPr/>
            <p:nvPr/>
          </p:nvSpPr>
          <p:spPr>
            <a:xfrm>
              <a:off x="4437456" y="4374287"/>
              <a:ext cx="0" cy="1663064"/>
            </a:xfrm>
            <a:custGeom>
              <a:avLst/>
              <a:gdLst/>
              <a:ahLst/>
              <a:cxnLst/>
              <a:rect l="l" t="t" r="r" b="b"/>
              <a:pathLst>
                <a:path h="1663064">
                  <a:moveTo>
                    <a:pt x="0" y="0"/>
                  </a:moveTo>
                  <a:lnTo>
                    <a:pt x="0" y="1662912"/>
                  </a:lnTo>
                </a:path>
              </a:pathLst>
            </a:custGeom>
            <a:ln w="3594">
              <a:solidFill>
                <a:srgbClr val="040000"/>
              </a:solidFill>
            </a:ln>
          </p:spPr>
          <p:txBody>
            <a:bodyPr wrap="square" lIns="0" tIns="0" rIns="0" bIns="0" rtlCol="0"/>
            <a:lstStyle/>
            <a:p>
              <a:endParaRPr sz="1494"/>
            </a:p>
          </p:txBody>
        </p:sp>
        <p:sp>
          <p:nvSpPr>
            <p:cNvPr id="56" name="object 56"/>
            <p:cNvSpPr/>
            <p:nvPr/>
          </p:nvSpPr>
          <p:spPr>
            <a:xfrm>
              <a:off x="3794852" y="4374281"/>
              <a:ext cx="641350" cy="0"/>
            </a:xfrm>
            <a:custGeom>
              <a:avLst/>
              <a:gdLst/>
              <a:ahLst/>
              <a:cxnLst/>
              <a:rect l="l" t="t" r="r" b="b"/>
              <a:pathLst>
                <a:path w="641350">
                  <a:moveTo>
                    <a:pt x="640803" y="0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040000"/>
              </a:solidFill>
            </a:ln>
          </p:spPr>
          <p:txBody>
            <a:bodyPr wrap="square" lIns="0" tIns="0" rIns="0" bIns="0" rtlCol="0"/>
            <a:lstStyle/>
            <a:p>
              <a:endParaRPr sz="1494"/>
            </a:p>
          </p:txBody>
        </p:sp>
        <p:sp>
          <p:nvSpPr>
            <p:cNvPr id="57" name="object 57"/>
            <p:cNvSpPr/>
            <p:nvPr/>
          </p:nvSpPr>
          <p:spPr>
            <a:xfrm>
              <a:off x="4982537" y="5593440"/>
              <a:ext cx="874394" cy="874394"/>
            </a:xfrm>
            <a:custGeom>
              <a:avLst/>
              <a:gdLst/>
              <a:ahLst/>
              <a:cxnLst/>
              <a:rect l="l" t="t" r="r" b="b"/>
              <a:pathLst>
                <a:path w="874395" h="874395">
                  <a:moveTo>
                    <a:pt x="437172" y="0"/>
                  </a:moveTo>
                  <a:lnTo>
                    <a:pt x="389538" y="2565"/>
                  </a:lnTo>
                  <a:lnTo>
                    <a:pt x="343389" y="10082"/>
                  </a:lnTo>
                  <a:lnTo>
                    <a:pt x="298993" y="22286"/>
                  </a:lnTo>
                  <a:lnTo>
                    <a:pt x="256616" y="38909"/>
                  </a:lnTo>
                  <a:lnTo>
                    <a:pt x="216524" y="59684"/>
                  </a:lnTo>
                  <a:lnTo>
                    <a:pt x="178985" y="84346"/>
                  </a:lnTo>
                  <a:lnTo>
                    <a:pt x="144265" y="112627"/>
                  </a:lnTo>
                  <a:lnTo>
                    <a:pt x="112631" y="144260"/>
                  </a:lnTo>
                  <a:lnTo>
                    <a:pt x="84349" y="178980"/>
                  </a:lnTo>
                  <a:lnTo>
                    <a:pt x="59687" y="216519"/>
                  </a:lnTo>
                  <a:lnTo>
                    <a:pt x="38911" y="256610"/>
                  </a:lnTo>
                  <a:lnTo>
                    <a:pt x="22287" y="298988"/>
                  </a:lnTo>
                  <a:lnTo>
                    <a:pt x="10083" y="343385"/>
                  </a:lnTo>
                  <a:lnTo>
                    <a:pt x="2565" y="389535"/>
                  </a:lnTo>
                  <a:lnTo>
                    <a:pt x="0" y="437172"/>
                  </a:lnTo>
                  <a:lnTo>
                    <a:pt x="2565" y="484805"/>
                  </a:lnTo>
                  <a:lnTo>
                    <a:pt x="10083" y="530954"/>
                  </a:lnTo>
                  <a:lnTo>
                    <a:pt x="22287" y="575349"/>
                  </a:lnTo>
                  <a:lnTo>
                    <a:pt x="38911" y="617725"/>
                  </a:lnTo>
                  <a:lnTo>
                    <a:pt x="59687" y="657816"/>
                  </a:lnTo>
                  <a:lnTo>
                    <a:pt x="84349" y="695354"/>
                  </a:lnTo>
                  <a:lnTo>
                    <a:pt x="112631" y="730072"/>
                  </a:lnTo>
                  <a:lnTo>
                    <a:pt x="144265" y="761705"/>
                  </a:lnTo>
                  <a:lnTo>
                    <a:pt x="178985" y="789986"/>
                  </a:lnTo>
                  <a:lnTo>
                    <a:pt x="216524" y="814647"/>
                  </a:lnTo>
                  <a:lnTo>
                    <a:pt x="256616" y="835422"/>
                  </a:lnTo>
                  <a:lnTo>
                    <a:pt x="298993" y="852045"/>
                  </a:lnTo>
                  <a:lnTo>
                    <a:pt x="343389" y="864248"/>
                  </a:lnTo>
                  <a:lnTo>
                    <a:pt x="389538" y="871766"/>
                  </a:lnTo>
                  <a:lnTo>
                    <a:pt x="437172" y="874331"/>
                  </a:lnTo>
                  <a:lnTo>
                    <a:pt x="484806" y="871766"/>
                  </a:lnTo>
                  <a:lnTo>
                    <a:pt x="530954" y="864248"/>
                  </a:lnTo>
                  <a:lnTo>
                    <a:pt x="575350" y="852045"/>
                  </a:lnTo>
                  <a:lnTo>
                    <a:pt x="617728" y="835422"/>
                  </a:lnTo>
                  <a:lnTo>
                    <a:pt x="657819" y="814647"/>
                  </a:lnTo>
                  <a:lnTo>
                    <a:pt x="695358" y="789986"/>
                  </a:lnTo>
                  <a:lnTo>
                    <a:pt x="730078" y="761705"/>
                  </a:lnTo>
                  <a:lnTo>
                    <a:pt x="761712" y="730072"/>
                  </a:lnTo>
                  <a:lnTo>
                    <a:pt x="789994" y="695354"/>
                  </a:lnTo>
                  <a:lnTo>
                    <a:pt x="814656" y="657816"/>
                  </a:lnTo>
                  <a:lnTo>
                    <a:pt x="835432" y="617725"/>
                  </a:lnTo>
                  <a:lnTo>
                    <a:pt x="852056" y="575349"/>
                  </a:lnTo>
                  <a:lnTo>
                    <a:pt x="864260" y="530954"/>
                  </a:lnTo>
                  <a:lnTo>
                    <a:pt x="871778" y="484805"/>
                  </a:lnTo>
                  <a:lnTo>
                    <a:pt x="874344" y="437172"/>
                  </a:lnTo>
                  <a:lnTo>
                    <a:pt x="871778" y="389535"/>
                  </a:lnTo>
                  <a:lnTo>
                    <a:pt x="864260" y="343385"/>
                  </a:lnTo>
                  <a:lnTo>
                    <a:pt x="852056" y="298988"/>
                  </a:lnTo>
                  <a:lnTo>
                    <a:pt x="835432" y="256610"/>
                  </a:lnTo>
                  <a:lnTo>
                    <a:pt x="814656" y="216519"/>
                  </a:lnTo>
                  <a:lnTo>
                    <a:pt x="789994" y="178980"/>
                  </a:lnTo>
                  <a:lnTo>
                    <a:pt x="761712" y="144260"/>
                  </a:lnTo>
                  <a:lnTo>
                    <a:pt x="730078" y="112627"/>
                  </a:lnTo>
                  <a:lnTo>
                    <a:pt x="695358" y="84346"/>
                  </a:lnTo>
                  <a:lnTo>
                    <a:pt x="657819" y="59684"/>
                  </a:lnTo>
                  <a:lnTo>
                    <a:pt x="617728" y="38909"/>
                  </a:lnTo>
                  <a:lnTo>
                    <a:pt x="575350" y="22286"/>
                  </a:lnTo>
                  <a:lnTo>
                    <a:pt x="530954" y="10082"/>
                  </a:lnTo>
                  <a:lnTo>
                    <a:pt x="484806" y="2565"/>
                  </a:lnTo>
                  <a:lnTo>
                    <a:pt x="4371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94"/>
            </a:p>
          </p:txBody>
        </p:sp>
        <p:sp>
          <p:nvSpPr>
            <p:cNvPr id="58" name="object 58"/>
            <p:cNvSpPr/>
            <p:nvPr/>
          </p:nvSpPr>
          <p:spPr>
            <a:xfrm>
              <a:off x="5187683" y="6149187"/>
              <a:ext cx="464184" cy="199390"/>
            </a:xfrm>
            <a:custGeom>
              <a:avLst/>
              <a:gdLst/>
              <a:ahLst/>
              <a:cxnLst/>
              <a:rect l="l" t="t" r="r" b="b"/>
              <a:pathLst>
                <a:path w="464185" h="199389">
                  <a:moveTo>
                    <a:pt x="464045" y="154114"/>
                  </a:moveTo>
                  <a:lnTo>
                    <a:pt x="419265" y="145161"/>
                  </a:lnTo>
                  <a:lnTo>
                    <a:pt x="401548" y="126339"/>
                  </a:lnTo>
                  <a:lnTo>
                    <a:pt x="396011" y="120510"/>
                  </a:lnTo>
                  <a:lnTo>
                    <a:pt x="383870" y="109677"/>
                  </a:lnTo>
                  <a:lnTo>
                    <a:pt x="370459" y="101536"/>
                  </a:lnTo>
                  <a:lnTo>
                    <a:pt x="355688" y="96329"/>
                  </a:lnTo>
                  <a:lnTo>
                    <a:pt x="339471" y="94234"/>
                  </a:lnTo>
                  <a:lnTo>
                    <a:pt x="329361" y="94538"/>
                  </a:lnTo>
                  <a:lnTo>
                    <a:pt x="292849" y="107696"/>
                  </a:lnTo>
                  <a:lnTo>
                    <a:pt x="255130" y="144754"/>
                  </a:lnTo>
                  <a:lnTo>
                    <a:pt x="245859" y="151231"/>
                  </a:lnTo>
                  <a:lnTo>
                    <a:pt x="235165" y="154139"/>
                  </a:lnTo>
                  <a:lnTo>
                    <a:pt x="224193" y="153377"/>
                  </a:lnTo>
                  <a:lnTo>
                    <a:pt x="214109" y="148793"/>
                  </a:lnTo>
                  <a:lnTo>
                    <a:pt x="209892" y="145821"/>
                  </a:lnTo>
                  <a:lnTo>
                    <a:pt x="206171" y="142074"/>
                  </a:lnTo>
                  <a:lnTo>
                    <a:pt x="184594" y="118884"/>
                  </a:lnTo>
                  <a:lnTo>
                    <a:pt x="174256" y="109842"/>
                  </a:lnTo>
                  <a:lnTo>
                    <a:pt x="162941" y="102692"/>
                  </a:lnTo>
                  <a:lnTo>
                    <a:pt x="150558" y="97612"/>
                  </a:lnTo>
                  <a:lnTo>
                    <a:pt x="137045" y="94792"/>
                  </a:lnTo>
                  <a:lnTo>
                    <a:pt x="128155" y="94208"/>
                  </a:lnTo>
                  <a:lnTo>
                    <a:pt x="119354" y="94538"/>
                  </a:lnTo>
                  <a:lnTo>
                    <a:pt x="82689" y="108000"/>
                  </a:lnTo>
                  <a:lnTo>
                    <a:pt x="55143" y="134708"/>
                  </a:lnTo>
                  <a:lnTo>
                    <a:pt x="44386" y="146062"/>
                  </a:lnTo>
                  <a:lnTo>
                    <a:pt x="39065" y="151117"/>
                  </a:lnTo>
                  <a:lnTo>
                    <a:pt x="28181" y="153644"/>
                  </a:lnTo>
                  <a:lnTo>
                    <a:pt x="24511" y="153962"/>
                  </a:lnTo>
                  <a:lnTo>
                    <a:pt x="13995" y="154241"/>
                  </a:lnTo>
                  <a:lnTo>
                    <a:pt x="0" y="154114"/>
                  </a:lnTo>
                  <a:lnTo>
                    <a:pt x="0" y="198958"/>
                  </a:lnTo>
                  <a:lnTo>
                    <a:pt x="47472" y="195135"/>
                  </a:lnTo>
                  <a:lnTo>
                    <a:pt x="83604" y="170218"/>
                  </a:lnTo>
                  <a:lnTo>
                    <a:pt x="100418" y="152158"/>
                  </a:lnTo>
                  <a:lnTo>
                    <a:pt x="105740" y="147116"/>
                  </a:lnTo>
                  <a:lnTo>
                    <a:pt x="111556" y="143040"/>
                  </a:lnTo>
                  <a:lnTo>
                    <a:pt x="118084" y="140296"/>
                  </a:lnTo>
                  <a:lnTo>
                    <a:pt x="125526" y="139242"/>
                  </a:lnTo>
                  <a:lnTo>
                    <a:pt x="131368" y="139192"/>
                  </a:lnTo>
                  <a:lnTo>
                    <a:pt x="137185" y="139496"/>
                  </a:lnTo>
                  <a:lnTo>
                    <a:pt x="146494" y="145681"/>
                  </a:lnTo>
                  <a:lnTo>
                    <a:pt x="150736" y="148945"/>
                  </a:lnTo>
                  <a:lnTo>
                    <a:pt x="154419" y="152654"/>
                  </a:lnTo>
                  <a:lnTo>
                    <a:pt x="172847" y="172669"/>
                  </a:lnTo>
                  <a:lnTo>
                    <a:pt x="183451" y="182194"/>
                  </a:lnTo>
                  <a:lnTo>
                    <a:pt x="195046" y="189865"/>
                  </a:lnTo>
                  <a:lnTo>
                    <a:pt x="207810" y="195364"/>
                  </a:lnTo>
                  <a:lnTo>
                    <a:pt x="221856" y="198386"/>
                  </a:lnTo>
                  <a:lnTo>
                    <a:pt x="236347" y="198920"/>
                  </a:lnTo>
                  <a:lnTo>
                    <a:pt x="250266" y="197040"/>
                  </a:lnTo>
                  <a:lnTo>
                    <a:pt x="290017" y="173761"/>
                  </a:lnTo>
                  <a:lnTo>
                    <a:pt x="312178" y="149707"/>
                  </a:lnTo>
                  <a:lnTo>
                    <a:pt x="317906" y="145402"/>
                  </a:lnTo>
                  <a:lnTo>
                    <a:pt x="326148" y="140779"/>
                  </a:lnTo>
                  <a:lnTo>
                    <a:pt x="334721" y="138950"/>
                  </a:lnTo>
                  <a:lnTo>
                    <a:pt x="343509" y="139763"/>
                  </a:lnTo>
                  <a:lnTo>
                    <a:pt x="352412" y="143090"/>
                  </a:lnTo>
                  <a:lnTo>
                    <a:pt x="359079" y="146481"/>
                  </a:lnTo>
                  <a:lnTo>
                    <a:pt x="363816" y="152222"/>
                  </a:lnTo>
                  <a:lnTo>
                    <a:pt x="378231" y="167716"/>
                  </a:lnTo>
                  <a:lnTo>
                    <a:pt x="415620" y="194779"/>
                  </a:lnTo>
                  <a:lnTo>
                    <a:pt x="444957" y="199186"/>
                  </a:lnTo>
                  <a:lnTo>
                    <a:pt x="463638" y="199034"/>
                  </a:lnTo>
                  <a:lnTo>
                    <a:pt x="464045" y="198805"/>
                  </a:lnTo>
                  <a:lnTo>
                    <a:pt x="464045" y="154114"/>
                  </a:lnTo>
                  <a:close/>
                </a:path>
                <a:path w="464185" h="199389">
                  <a:moveTo>
                    <a:pt x="464045" y="59918"/>
                  </a:moveTo>
                  <a:lnTo>
                    <a:pt x="419265" y="50965"/>
                  </a:lnTo>
                  <a:lnTo>
                    <a:pt x="401548" y="32143"/>
                  </a:lnTo>
                  <a:lnTo>
                    <a:pt x="396011" y="26314"/>
                  </a:lnTo>
                  <a:lnTo>
                    <a:pt x="383870" y="15468"/>
                  </a:lnTo>
                  <a:lnTo>
                    <a:pt x="370459" y="7340"/>
                  </a:lnTo>
                  <a:lnTo>
                    <a:pt x="355688" y="2120"/>
                  </a:lnTo>
                  <a:lnTo>
                    <a:pt x="339471" y="38"/>
                  </a:lnTo>
                  <a:lnTo>
                    <a:pt x="329361" y="342"/>
                  </a:lnTo>
                  <a:lnTo>
                    <a:pt x="292849" y="13500"/>
                  </a:lnTo>
                  <a:lnTo>
                    <a:pt x="255130" y="50558"/>
                  </a:lnTo>
                  <a:lnTo>
                    <a:pt x="245859" y="57023"/>
                  </a:lnTo>
                  <a:lnTo>
                    <a:pt x="235165" y="59944"/>
                  </a:lnTo>
                  <a:lnTo>
                    <a:pt x="224193" y="59169"/>
                  </a:lnTo>
                  <a:lnTo>
                    <a:pt x="214109" y="54597"/>
                  </a:lnTo>
                  <a:lnTo>
                    <a:pt x="209892" y="51625"/>
                  </a:lnTo>
                  <a:lnTo>
                    <a:pt x="206171" y="47879"/>
                  </a:lnTo>
                  <a:lnTo>
                    <a:pt x="184594" y="24688"/>
                  </a:lnTo>
                  <a:lnTo>
                    <a:pt x="174256" y="15646"/>
                  </a:lnTo>
                  <a:lnTo>
                    <a:pt x="162941" y="8496"/>
                  </a:lnTo>
                  <a:lnTo>
                    <a:pt x="150558" y="3416"/>
                  </a:lnTo>
                  <a:lnTo>
                    <a:pt x="137045" y="596"/>
                  </a:lnTo>
                  <a:lnTo>
                    <a:pt x="128155" y="0"/>
                  </a:lnTo>
                  <a:lnTo>
                    <a:pt x="119354" y="342"/>
                  </a:lnTo>
                  <a:lnTo>
                    <a:pt x="82689" y="13804"/>
                  </a:lnTo>
                  <a:lnTo>
                    <a:pt x="55143" y="40513"/>
                  </a:lnTo>
                  <a:lnTo>
                    <a:pt x="44386" y="51866"/>
                  </a:lnTo>
                  <a:lnTo>
                    <a:pt x="39065" y="56921"/>
                  </a:lnTo>
                  <a:lnTo>
                    <a:pt x="28181" y="59448"/>
                  </a:lnTo>
                  <a:lnTo>
                    <a:pt x="24511" y="59766"/>
                  </a:lnTo>
                  <a:lnTo>
                    <a:pt x="13995" y="60045"/>
                  </a:lnTo>
                  <a:lnTo>
                    <a:pt x="0" y="59918"/>
                  </a:lnTo>
                  <a:lnTo>
                    <a:pt x="0" y="104762"/>
                  </a:lnTo>
                  <a:lnTo>
                    <a:pt x="47472" y="100939"/>
                  </a:lnTo>
                  <a:lnTo>
                    <a:pt x="83604" y="76009"/>
                  </a:lnTo>
                  <a:lnTo>
                    <a:pt x="100418" y="57962"/>
                  </a:lnTo>
                  <a:lnTo>
                    <a:pt x="105740" y="52920"/>
                  </a:lnTo>
                  <a:lnTo>
                    <a:pt x="111556" y="48844"/>
                  </a:lnTo>
                  <a:lnTo>
                    <a:pt x="118084" y="46088"/>
                  </a:lnTo>
                  <a:lnTo>
                    <a:pt x="125526" y="45046"/>
                  </a:lnTo>
                  <a:lnTo>
                    <a:pt x="131368" y="44996"/>
                  </a:lnTo>
                  <a:lnTo>
                    <a:pt x="137185" y="45300"/>
                  </a:lnTo>
                  <a:lnTo>
                    <a:pt x="146494" y="51485"/>
                  </a:lnTo>
                  <a:lnTo>
                    <a:pt x="150736" y="54749"/>
                  </a:lnTo>
                  <a:lnTo>
                    <a:pt x="154419" y="58458"/>
                  </a:lnTo>
                  <a:lnTo>
                    <a:pt x="172847" y="78473"/>
                  </a:lnTo>
                  <a:lnTo>
                    <a:pt x="183451" y="87998"/>
                  </a:lnTo>
                  <a:lnTo>
                    <a:pt x="195046" y="95656"/>
                  </a:lnTo>
                  <a:lnTo>
                    <a:pt x="207810" y="101168"/>
                  </a:lnTo>
                  <a:lnTo>
                    <a:pt x="221856" y="104190"/>
                  </a:lnTo>
                  <a:lnTo>
                    <a:pt x="236347" y="104724"/>
                  </a:lnTo>
                  <a:lnTo>
                    <a:pt x="250266" y="102844"/>
                  </a:lnTo>
                  <a:lnTo>
                    <a:pt x="290017" y="79565"/>
                  </a:lnTo>
                  <a:lnTo>
                    <a:pt x="312178" y="55511"/>
                  </a:lnTo>
                  <a:lnTo>
                    <a:pt x="317906" y="51206"/>
                  </a:lnTo>
                  <a:lnTo>
                    <a:pt x="326148" y="46583"/>
                  </a:lnTo>
                  <a:lnTo>
                    <a:pt x="334721" y="44754"/>
                  </a:lnTo>
                  <a:lnTo>
                    <a:pt x="343509" y="45567"/>
                  </a:lnTo>
                  <a:lnTo>
                    <a:pt x="352412" y="48895"/>
                  </a:lnTo>
                  <a:lnTo>
                    <a:pt x="359079" y="52285"/>
                  </a:lnTo>
                  <a:lnTo>
                    <a:pt x="363816" y="58026"/>
                  </a:lnTo>
                  <a:lnTo>
                    <a:pt x="378231" y="73507"/>
                  </a:lnTo>
                  <a:lnTo>
                    <a:pt x="415620" y="100571"/>
                  </a:lnTo>
                  <a:lnTo>
                    <a:pt x="444957" y="104978"/>
                  </a:lnTo>
                  <a:lnTo>
                    <a:pt x="463638" y="104838"/>
                  </a:lnTo>
                  <a:lnTo>
                    <a:pt x="464045" y="104609"/>
                  </a:lnTo>
                  <a:lnTo>
                    <a:pt x="464045" y="59918"/>
                  </a:lnTo>
                  <a:close/>
                </a:path>
              </a:pathLst>
            </a:custGeom>
            <a:solidFill>
              <a:srgbClr val="4C4949"/>
            </a:solidFill>
          </p:spPr>
          <p:txBody>
            <a:bodyPr wrap="square" lIns="0" tIns="0" rIns="0" bIns="0" rtlCol="0"/>
            <a:lstStyle/>
            <a:p>
              <a:endParaRPr sz="1494"/>
            </a:p>
          </p:txBody>
        </p:sp>
        <p:pic>
          <p:nvPicPr>
            <p:cNvPr id="59" name="object 5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05733" y="5735873"/>
              <a:ext cx="428205" cy="412788"/>
            </a:xfrm>
            <a:prstGeom prst="rect">
              <a:avLst/>
            </a:prstGeom>
          </p:spPr>
        </p:pic>
      </p:grpSp>
      <p:sp>
        <p:nvSpPr>
          <p:cNvPr id="60" name="object 60"/>
          <p:cNvSpPr txBox="1"/>
          <p:nvPr/>
        </p:nvSpPr>
        <p:spPr>
          <a:xfrm>
            <a:off x="705662" y="7576328"/>
            <a:ext cx="150749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buFont typeface="Yu Gothic UI"/>
              <a:buChar char="●"/>
              <a:tabLst>
                <a:tab pos="124459" algn="l"/>
              </a:tabLst>
            </a:pPr>
            <a:r>
              <a:rPr sz="800" spc="15" dirty="0">
                <a:solidFill>
                  <a:srgbClr val="040000"/>
                </a:solidFill>
                <a:latin typeface="+mj-lt"/>
                <a:cs typeface="Tahoma"/>
              </a:rPr>
              <a:t>Foodsafe</a:t>
            </a:r>
            <a:r>
              <a:rPr sz="800" spc="-2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sz="800" spc="10" dirty="0">
                <a:solidFill>
                  <a:srgbClr val="040000"/>
                </a:solidFill>
                <a:latin typeface="+mj-lt"/>
                <a:cs typeface="Tahoma"/>
              </a:rPr>
              <a:t>304</a:t>
            </a:r>
            <a:r>
              <a:rPr sz="800" spc="-20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sz="800" spc="30" dirty="0">
                <a:solidFill>
                  <a:srgbClr val="040000"/>
                </a:solidFill>
                <a:latin typeface="+mj-lt"/>
                <a:cs typeface="Tahoma"/>
              </a:rPr>
              <a:t>grade</a:t>
            </a:r>
            <a:r>
              <a:rPr sz="800" spc="-2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sz="800" spc="-20" dirty="0">
                <a:solidFill>
                  <a:srgbClr val="040000"/>
                </a:solidFill>
                <a:latin typeface="+mj-lt"/>
                <a:cs typeface="Tahoma"/>
              </a:rPr>
              <a:t>stainless </a:t>
            </a:r>
            <a:r>
              <a:rPr sz="800" spc="-10" dirty="0">
                <a:solidFill>
                  <a:srgbClr val="040000"/>
                </a:solidFill>
                <a:latin typeface="+mj-lt"/>
                <a:cs typeface="Tahoma"/>
              </a:rPr>
              <a:t>steel </a:t>
            </a:r>
            <a:r>
              <a:rPr sz="800" spc="-204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sz="800" spc="-20" dirty="0">
                <a:solidFill>
                  <a:srgbClr val="040000"/>
                </a:solidFill>
                <a:latin typeface="+mj-lt"/>
                <a:cs typeface="Tahoma"/>
              </a:rPr>
              <a:t>exterior</a:t>
            </a:r>
            <a:r>
              <a:rPr sz="800" spc="-30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sz="800" spc="40" dirty="0">
                <a:solidFill>
                  <a:srgbClr val="040000"/>
                </a:solidFill>
                <a:latin typeface="+mj-lt"/>
                <a:cs typeface="Tahoma"/>
              </a:rPr>
              <a:t>and</a:t>
            </a:r>
            <a:r>
              <a:rPr sz="800" spc="-2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sz="800" spc="-30" dirty="0">
                <a:solidFill>
                  <a:srgbClr val="040000"/>
                </a:solidFill>
                <a:latin typeface="+mj-lt"/>
                <a:cs typeface="Tahoma"/>
              </a:rPr>
              <a:t>interior</a:t>
            </a:r>
            <a:endParaRPr sz="800" dirty="0">
              <a:latin typeface="+mj-lt"/>
              <a:cs typeface="Tahom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602079" y="7576416"/>
            <a:ext cx="94932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buFont typeface="Yu Gothic UI"/>
              <a:buChar char="●"/>
              <a:tabLst>
                <a:tab pos="123824" algn="l"/>
              </a:tabLst>
            </a:pPr>
            <a:r>
              <a:rPr sz="800" spc="15" dirty="0">
                <a:solidFill>
                  <a:srgbClr val="040000"/>
                </a:solidFill>
                <a:latin typeface="+mj-lt"/>
                <a:cs typeface="Tahoma"/>
              </a:rPr>
              <a:t>Galvanized </a:t>
            </a:r>
            <a:r>
              <a:rPr sz="800" dirty="0">
                <a:solidFill>
                  <a:srgbClr val="040000"/>
                </a:solidFill>
                <a:latin typeface="+mj-lt"/>
                <a:cs typeface="Tahoma"/>
              </a:rPr>
              <a:t>sheet </a:t>
            </a:r>
            <a:r>
              <a:rPr sz="800" spc="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sz="800" spc="-20" dirty="0">
                <a:solidFill>
                  <a:srgbClr val="040000"/>
                </a:solidFill>
                <a:latin typeface="+mj-lt"/>
                <a:cs typeface="Tahoma"/>
              </a:rPr>
              <a:t>exterior</a:t>
            </a:r>
            <a:r>
              <a:rPr sz="800" spc="-2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sz="800" spc="40" dirty="0">
                <a:solidFill>
                  <a:srgbClr val="040000"/>
                </a:solidFill>
                <a:latin typeface="+mj-lt"/>
                <a:cs typeface="Tahoma"/>
              </a:rPr>
              <a:t>back</a:t>
            </a:r>
            <a:r>
              <a:rPr sz="800" spc="-2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sz="800" spc="40" dirty="0">
                <a:solidFill>
                  <a:srgbClr val="040000"/>
                </a:solidFill>
                <a:latin typeface="+mj-lt"/>
                <a:cs typeface="Tahoma"/>
              </a:rPr>
              <a:t>and</a:t>
            </a:r>
            <a:r>
              <a:rPr sz="800" spc="-2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sz="800" spc="35" dirty="0">
                <a:solidFill>
                  <a:srgbClr val="040000"/>
                </a:solidFill>
                <a:latin typeface="+mj-lt"/>
                <a:cs typeface="Tahoma"/>
              </a:rPr>
              <a:t>base</a:t>
            </a:r>
            <a:endParaRPr sz="800" dirty="0">
              <a:latin typeface="+mj-lt"/>
              <a:cs typeface="Tahom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852278" y="7576504"/>
            <a:ext cx="95186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buFont typeface="Yu Gothic UI"/>
              <a:buChar char="●"/>
              <a:tabLst>
                <a:tab pos="123824" algn="l"/>
              </a:tabLst>
            </a:pPr>
            <a:r>
              <a:rPr sz="800" spc="-45" dirty="0">
                <a:solidFill>
                  <a:srgbClr val="040000"/>
                </a:solidFill>
                <a:latin typeface="+mj-lt"/>
                <a:cs typeface="Tahoma"/>
              </a:rPr>
              <a:t>F</a:t>
            </a:r>
            <a:r>
              <a:rPr sz="800" spc="-10" dirty="0">
                <a:solidFill>
                  <a:srgbClr val="040000"/>
                </a:solidFill>
                <a:latin typeface="+mj-lt"/>
                <a:cs typeface="Tahoma"/>
              </a:rPr>
              <a:t>itte</a:t>
            </a:r>
            <a:r>
              <a:rPr sz="800" spc="-5" dirty="0">
                <a:solidFill>
                  <a:srgbClr val="040000"/>
                </a:solidFill>
                <a:latin typeface="+mj-lt"/>
                <a:cs typeface="Tahoma"/>
              </a:rPr>
              <a:t>d</a:t>
            </a:r>
            <a:r>
              <a:rPr sz="800" spc="-2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sz="800" spc="-30" dirty="0">
                <a:solidFill>
                  <a:srgbClr val="040000"/>
                </a:solidFill>
                <a:latin typeface="+mj-lt"/>
                <a:cs typeface="Tahoma"/>
              </a:rPr>
              <a:t>with</a:t>
            </a:r>
            <a:r>
              <a:rPr sz="800" spc="-2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sz="800" spc="5" dirty="0">
                <a:solidFill>
                  <a:srgbClr val="040000"/>
                </a:solidFill>
                <a:latin typeface="+mj-lt"/>
                <a:cs typeface="Tahoma"/>
              </a:rPr>
              <a:t>cylindrical  lock</a:t>
            </a:r>
            <a:r>
              <a:rPr sz="800" spc="-30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sz="800" spc="-25" dirty="0">
                <a:solidFill>
                  <a:srgbClr val="040000"/>
                </a:solidFill>
                <a:latin typeface="+mj-lt"/>
                <a:cs typeface="Tahoma"/>
              </a:rPr>
              <a:t>for</a:t>
            </a:r>
            <a:r>
              <a:rPr sz="800" spc="-30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sz="800" spc="5" dirty="0">
                <a:solidFill>
                  <a:srgbClr val="040000"/>
                </a:solidFill>
                <a:latin typeface="+mj-lt"/>
                <a:cs typeface="Tahoma"/>
              </a:rPr>
              <a:t>doors</a:t>
            </a:r>
            <a:endParaRPr sz="800" dirty="0">
              <a:latin typeface="+mj-lt"/>
              <a:cs typeface="Tahom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311484" y="7576593"/>
            <a:ext cx="143827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buFont typeface="Yu Gothic UI"/>
              <a:buChar char="●"/>
              <a:tabLst>
                <a:tab pos="123824" algn="l"/>
              </a:tabLst>
            </a:pPr>
            <a:r>
              <a:rPr sz="800" dirty="0">
                <a:solidFill>
                  <a:srgbClr val="040000"/>
                </a:solidFill>
                <a:latin typeface="+mj-lt"/>
                <a:cs typeface="Tahoma"/>
              </a:rPr>
              <a:t>1.0</a:t>
            </a:r>
            <a:r>
              <a:rPr sz="800" spc="-3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sz="800" spc="60" dirty="0">
                <a:solidFill>
                  <a:srgbClr val="040000"/>
                </a:solidFill>
                <a:latin typeface="+mj-lt"/>
                <a:cs typeface="Tahoma"/>
              </a:rPr>
              <a:t>mm</a:t>
            </a:r>
            <a:r>
              <a:rPr sz="800" spc="-30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sz="800" spc="-10" dirty="0">
                <a:solidFill>
                  <a:srgbClr val="040000"/>
                </a:solidFill>
                <a:latin typeface="+mj-lt"/>
                <a:cs typeface="Tahoma"/>
              </a:rPr>
              <a:t>thick</a:t>
            </a:r>
            <a:r>
              <a:rPr sz="800" spc="-30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sz="800" spc="15" dirty="0">
                <a:solidFill>
                  <a:srgbClr val="040000"/>
                </a:solidFill>
                <a:latin typeface="+mj-lt"/>
                <a:cs typeface="Tahoma"/>
              </a:rPr>
              <a:t>durable</a:t>
            </a:r>
            <a:r>
              <a:rPr sz="800" spc="-30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sz="800" spc="10" dirty="0">
                <a:solidFill>
                  <a:srgbClr val="040000"/>
                </a:solidFill>
                <a:latin typeface="+mj-lt"/>
                <a:cs typeface="Tahoma"/>
              </a:rPr>
              <a:t>304</a:t>
            </a:r>
            <a:r>
              <a:rPr sz="800" spc="-30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sz="800" spc="30" dirty="0">
                <a:solidFill>
                  <a:srgbClr val="040000"/>
                </a:solidFill>
                <a:latin typeface="+mj-lt"/>
                <a:cs typeface="Tahoma"/>
              </a:rPr>
              <a:t>grade </a:t>
            </a:r>
            <a:r>
              <a:rPr sz="800" spc="-204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sz="800" spc="-20" dirty="0">
                <a:solidFill>
                  <a:srgbClr val="040000"/>
                </a:solidFill>
                <a:latin typeface="+mj-lt"/>
                <a:cs typeface="Tahoma"/>
              </a:rPr>
              <a:t>stainless</a:t>
            </a:r>
            <a:r>
              <a:rPr sz="800" spc="-30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sz="800" spc="-5" dirty="0">
                <a:solidFill>
                  <a:srgbClr val="040000"/>
                </a:solidFill>
                <a:latin typeface="+mj-lt"/>
                <a:cs typeface="Tahoma"/>
              </a:rPr>
              <a:t>steel</a:t>
            </a:r>
            <a:r>
              <a:rPr sz="800" spc="-2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sz="800" spc="20" dirty="0">
                <a:solidFill>
                  <a:srgbClr val="040000"/>
                </a:solidFill>
                <a:latin typeface="+mj-lt"/>
                <a:cs typeface="Tahoma"/>
              </a:rPr>
              <a:t>table</a:t>
            </a:r>
            <a:r>
              <a:rPr sz="800" spc="-30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sz="800" spc="15" dirty="0">
                <a:solidFill>
                  <a:srgbClr val="040000"/>
                </a:solidFill>
                <a:latin typeface="+mj-lt"/>
                <a:cs typeface="Tahoma"/>
              </a:rPr>
              <a:t>top</a:t>
            </a:r>
            <a:endParaRPr sz="800" dirty="0">
              <a:latin typeface="+mj-lt"/>
              <a:cs typeface="Tahom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227661" y="278021"/>
            <a:ext cx="1248410" cy="42704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>
              <a:spcBef>
                <a:spcPts val="930"/>
              </a:spcBef>
            </a:pPr>
            <a:r>
              <a:rPr sz="2000" b="1" spc="-35" dirty="0">
                <a:solidFill>
                  <a:srgbClr val="3B8A82"/>
                </a:solidFill>
                <a:latin typeface="Trebuchet MS"/>
                <a:cs typeface="Trebuchet MS"/>
              </a:rPr>
              <a:t>CHEF</a:t>
            </a:r>
            <a:r>
              <a:rPr sz="2000" b="1" spc="-90" dirty="0">
                <a:solidFill>
                  <a:srgbClr val="3B8A82"/>
                </a:solidFill>
                <a:latin typeface="Trebuchet MS"/>
                <a:cs typeface="Trebuchet MS"/>
              </a:rPr>
              <a:t> BASE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646362" y="9829006"/>
            <a:ext cx="6478270" cy="0"/>
          </a:xfrm>
          <a:custGeom>
            <a:avLst/>
            <a:gdLst/>
            <a:ahLst/>
            <a:cxnLst/>
            <a:rect l="l" t="t" r="r" b="b"/>
            <a:pathLst>
              <a:path w="6478270">
                <a:moveTo>
                  <a:pt x="0" y="0"/>
                </a:moveTo>
                <a:lnTo>
                  <a:pt x="6478193" y="0"/>
                </a:lnTo>
              </a:path>
            </a:pathLst>
          </a:custGeom>
          <a:ln w="3594">
            <a:solidFill>
              <a:srgbClr val="040000"/>
            </a:solidFill>
          </a:ln>
        </p:spPr>
        <p:txBody>
          <a:bodyPr wrap="square" lIns="0" tIns="0" rIns="0" bIns="0" rtlCol="0"/>
          <a:lstStyle/>
          <a:p>
            <a:endParaRPr sz="1494"/>
          </a:p>
        </p:txBody>
      </p:sp>
      <p:graphicFrame>
        <p:nvGraphicFramePr>
          <p:cNvPr id="72" name="object 72"/>
          <p:cNvGraphicFramePr>
            <a:graphicFrameLocks noGrp="1"/>
          </p:cNvGraphicFramePr>
          <p:nvPr/>
        </p:nvGraphicFramePr>
        <p:xfrm>
          <a:off x="643937" y="8189424"/>
          <a:ext cx="6480174" cy="6092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7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6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3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1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1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6324">
                <a:tc>
                  <a:txBody>
                    <a:bodyPr/>
                    <a:lstStyle/>
                    <a:p>
                      <a:pPr marL="13970">
                        <a:lnSpc>
                          <a:spcPts val="1155"/>
                        </a:lnSpc>
                      </a:pPr>
                      <a:r>
                        <a:rPr sz="1000" b="1" spc="-25" dirty="0">
                          <a:solidFill>
                            <a:srgbClr val="3B8A82"/>
                          </a:solidFill>
                          <a:latin typeface="Trebuchet MS"/>
                          <a:cs typeface="Trebuchet MS"/>
                        </a:rPr>
                        <a:t>OPTIONS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B w="6350">
                      <a:solidFill>
                        <a:srgbClr val="04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4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954">
                <a:tc>
                  <a:txBody>
                    <a:bodyPr/>
                    <a:lstStyle/>
                    <a:p>
                      <a:pPr marL="95250" indent="-95885">
                        <a:lnSpc>
                          <a:spcPct val="100000"/>
                        </a:lnSpc>
                        <a:spcBef>
                          <a:spcPts val="520"/>
                        </a:spcBef>
                        <a:buFont typeface="Yu Gothic UI"/>
                        <a:buChar char="●"/>
                        <a:tabLst>
                          <a:tab pos="95885" algn="l"/>
                        </a:tabLst>
                      </a:pPr>
                      <a:endParaRPr sz="600" dirty="0">
                        <a:latin typeface="Tahoma"/>
                        <a:cs typeface="Tahoma"/>
                      </a:endParaRPr>
                    </a:p>
                  </a:txBody>
                  <a:tcPr marL="0" marR="0" marT="66040" marB="0">
                    <a:lnT w="6350">
                      <a:solidFill>
                        <a:srgbClr val="04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84785" indent="-95885">
                        <a:lnSpc>
                          <a:spcPct val="100000"/>
                        </a:lnSpc>
                        <a:spcBef>
                          <a:spcPts val="520"/>
                        </a:spcBef>
                        <a:buFont typeface="Yu Gothic UI"/>
                        <a:buChar char="●"/>
                        <a:tabLst>
                          <a:tab pos="185420" algn="l"/>
                        </a:tabLst>
                      </a:pPr>
                      <a:endParaRPr sz="600" dirty="0">
                        <a:latin typeface="Tahoma"/>
                        <a:cs typeface="Tahoma"/>
                      </a:endParaRPr>
                    </a:p>
                  </a:txBody>
                  <a:tcPr marL="0" marR="0" marT="66040" marB="0">
                    <a:lnT w="6350">
                      <a:solidFill>
                        <a:srgbClr val="04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17804" indent="-118110">
                        <a:lnSpc>
                          <a:spcPct val="100000"/>
                        </a:lnSpc>
                        <a:spcBef>
                          <a:spcPts val="525"/>
                        </a:spcBef>
                        <a:buFont typeface="Yu Gothic UI"/>
                        <a:buChar char="●"/>
                        <a:tabLst>
                          <a:tab pos="218440" algn="l"/>
                        </a:tabLst>
                      </a:pPr>
                      <a:endParaRPr sz="600" dirty="0">
                        <a:latin typeface="Tahoma"/>
                        <a:cs typeface="Tahoma"/>
                      </a:endParaRPr>
                    </a:p>
                  </a:txBody>
                  <a:tcPr marL="0" marR="0" marT="66675" marB="0">
                    <a:lnT w="6350">
                      <a:solidFill>
                        <a:srgbClr val="04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58115" indent="-77470">
                        <a:lnSpc>
                          <a:spcPct val="100000"/>
                        </a:lnSpc>
                        <a:spcBef>
                          <a:spcPts val="495"/>
                        </a:spcBef>
                        <a:buSzPct val="83333"/>
                        <a:buFont typeface="Yu Gothic UI"/>
                        <a:buChar char="●"/>
                        <a:tabLst>
                          <a:tab pos="158750" algn="l"/>
                        </a:tabLst>
                      </a:pPr>
                      <a:endParaRPr sz="600" dirty="0">
                        <a:latin typeface="Yu Gothic UI"/>
                        <a:cs typeface="Yu Gothic UI"/>
                      </a:endParaRPr>
                    </a:p>
                  </a:txBody>
                  <a:tcPr marL="0" marR="0" marT="62865" marB="0">
                    <a:lnT w="6350">
                      <a:solidFill>
                        <a:srgbClr val="04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46684" indent="0">
                        <a:lnSpc>
                          <a:spcPct val="100000"/>
                        </a:lnSpc>
                        <a:spcBef>
                          <a:spcPts val="520"/>
                        </a:spcBef>
                        <a:buSzPct val="83333"/>
                        <a:buFont typeface="Yu Gothic UI"/>
                        <a:buNone/>
                        <a:tabLst>
                          <a:tab pos="224790" algn="l"/>
                        </a:tabLst>
                      </a:pPr>
                      <a:endParaRPr sz="600" dirty="0">
                        <a:latin typeface="Yu Gothic UI"/>
                        <a:cs typeface="Yu Gothic UI"/>
                      </a:endParaRPr>
                    </a:p>
                  </a:txBody>
                  <a:tcPr marL="0" marR="0" marT="66040" marB="0">
                    <a:lnT w="6350">
                      <a:solidFill>
                        <a:srgbClr val="04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548">
                <a:tc>
                  <a:txBody>
                    <a:bodyPr/>
                    <a:lstStyle/>
                    <a:p>
                      <a:pPr>
                        <a:lnSpc>
                          <a:spcPts val="675"/>
                        </a:lnSpc>
                        <a:spcBef>
                          <a:spcPts val="170"/>
                        </a:spcBef>
                      </a:pPr>
                      <a:endParaRPr sz="600" dirty="0">
                        <a:latin typeface="Tahoma"/>
                        <a:cs typeface="Tahoma"/>
                      </a:endParaRPr>
                    </a:p>
                  </a:txBody>
                  <a:tcPr marL="0" marR="0" marT="21590" marB="0"/>
                </a:tc>
                <a:tc>
                  <a:txBody>
                    <a:bodyPr/>
                    <a:lstStyle/>
                    <a:p>
                      <a:pPr marL="184785" indent="-95885">
                        <a:lnSpc>
                          <a:spcPts val="670"/>
                        </a:lnSpc>
                        <a:spcBef>
                          <a:spcPts val="175"/>
                        </a:spcBef>
                        <a:buFont typeface="Yu Gothic UI"/>
                        <a:buChar char="●"/>
                        <a:tabLst>
                          <a:tab pos="185420" algn="l"/>
                        </a:tabLst>
                      </a:pPr>
                      <a:endParaRPr sz="600" dirty="0">
                        <a:latin typeface="Tahoma"/>
                        <a:cs typeface="Tahoma"/>
                      </a:endParaRPr>
                    </a:p>
                  </a:txBody>
                  <a:tcPr marL="0" marR="0" marT="22225" marB="0"/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ts val="670"/>
                        </a:lnSpc>
                        <a:spcBef>
                          <a:spcPts val="175"/>
                        </a:spcBef>
                      </a:pPr>
                      <a:endParaRPr sz="600" dirty="0">
                        <a:latin typeface="Tahoma"/>
                        <a:cs typeface="Tahoma"/>
                      </a:endParaRPr>
                    </a:p>
                  </a:txBody>
                  <a:tcPr marL="0" marR="0" marT="22225" marB="0"/>
                </a:tc>
                <a:tc>
                  <a:txBody>
                    <a:bodyPr/>
                    <a:lstStyle/>
                    <a:p>
                      <a:pPr marL="80645" indent="0">
                        <a:lnSpc>
                          <a:spcPct val="100000"/>
                        </a:lnSpc>
                        <a:spcBef>
                          <a:spcPts val="50"/>
                        </a:spcBef>
                        <a:buSzPct val="83333"/>
                        <a:buFont typeface="Yu Gothic UI"/>
                        <a:buNone/>
                        <a:tabLst>
                          <a:tab pos="158750" algn="l"/>
                        </a:tabLst>
                      </a:pPr>
                      <a:endParaRPr sz="600" dirty="0">
                        <a:latin typeface="Yu Gothic UI"/>
                        <a:cs typeface="Yu Gothic UI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600" dirty="0">
                        <a:latin typeface="Yu Gothic UI"/>
                        <a:cs typeface="Yu Gothic UI"/>
                      </a:endParaRPr>
                    </a:p>
                  </a:txBody>
                  <a:tcPr marL="0" marR="0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406">
                <a:tc>
                  <a:txBody>
                    <a:bodyPr/>
                    <a:lstStyle/>
                    <a:p>
                      <a:pPr marL="95250" indent="-95885">
                        <a:lnSpc>
                          <a:spcPts val="710"/>
                        </a:lnSpc>
                        <a:spcBef>
                          <a:spcPts val="225"/>
                        </a:spcBef>
                        <a:buFont typeface="Yu Gothic UI"/>
                        <a:buChar char="●"/>
                        <a:tabLst>
                          <a:tab pos="95885" algn="l"/>
                        </a:tabLst>
                      </a:pPr>
                      <a:endParaRPr sz="600" dirty="0">
                        <a:latin typeface="Tahoma"/>
                        <a:cs typeface="Tahoma"/>
                      </a:endParaRPr>
                    </a:p>
                  </a:txBody>
                  <a:tcPr marL="0" marR="0" marT="28575" marB="0"/>
                </a:tc>
                <a:tc>
                  <a:txBody>
                    <a:bodyPr/>
                    <a:lstStyle/>
                    <a:p>
                      <a:pPr marL="184785" indent="-95885">
                        <a:lnSpc>
                          <a:spcPts val="705"/>
                        </a:lnSpc>
                        <a:spcBef>
                          <a:spcPts val="225"/>
                        </a:spcBef>
                        <a:buFont typeface="Yu Gothic UI"/>
                        <a:buChar char="●"/>
                        <a:tabLst>
                          <a:tab pos="185420" algn="l"/>
                        </a:tabLst>
                      </a:pPr>
                      <a:endParaRPr sz="600" dirty="0">
                        <a:latin typeface="Tahoma"/>
                        <a:cs typeface="Tahoma"/>
                      </a:endParaRPr>
                    </a:p>
                  </a:txBody>
                  <a:tcPr marL="0" marR="0" marT="28575" marB="0"/>
                </a:tc>
                <a:tc>
                  <a:txBody>
                    <a:bodyPr/>
                    <a:lstStyle/>
                    <a:p>
                      <a:pPr marL="195580" indent="-95885">
                        <a:lnSpc>
                          <a:spcPts val="705"/>
                        </a:lnSpc>
                        <a:spcBef>
                          <a:spcPts val="229"/>
                        </a:spcBef>
                        <a:buFont typeface="Yu Gothic UI"/>
                        <a:buChar char="●"/>
                        <a:tabLst>
                          <a:tab pos="196215" algn="l"/>
                        </a:tabLst>
                      </a:pPr>
                      <a:endParaRPr sz="600" dirty="0">
                        <a:latin typeface="Tahoma"/>
                        <a:cs typeface="Tahoma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58115" indent="-77470">
                        <a:lnSpc>
                          <a:spcPct val="100000"/>
                        </a:lnSpc>
                        <a:buSzPct val="83333"/>
                        <a:buFont typeface="Yu Gothic UI"/>
                        <a:buChar char="●"/>
                        <a:tabLst>
                          <a:tab pos="158750" algn="l"/>
                        </a:tabLst>
                      </a:pPr>
                      <a:endParaRPr sz="600" dirty="0">
                        <a:latin typeface="Yu Gothic UI"/>
                        <a:cs typeface="Yu Gothic U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684" indent="0">
                        <a:lnSpc>
                          <a:spcPct val="100000"/>
                        </a:lnSpc>
                        <a:spcBef>
                          <a:spcPts val="25"/>
                        </a:spcBef>
                        <a:buSzPct val="83333"/>
                        <a:buFont typeface="Yu Gothic UI"/>
                        <a:buNone/>
                        <a:tabLst>
                          <a:tab pos="224790" algn="l"/>
                        </a:tabLst>
                      </a:pPr>
                      <a:endParaRPr sz="600" dirty="0">
                        <a:latin typeface="Yu Gothic UI"/>
                        <a:cs typeface="Yu Gothic UI"/>
                      </a:endParaRPr>
                    </a:p>
                  </a:txBody>
                  <a:tcPr marL="0" marR="0" marT="317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4" name="object 7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553914" y="469926"/>
            <a:ext cx="1325364" cy="723411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112243" y="442686"/>
            <a:ext cx="1879097" cy="730136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166406" y="1490794"/>
            <a:ext cx="2052939" cy="722962"/>
          </a:xfrm>
          <a:prstGeom prst="rect">
            <a:avLst/>
          </a:prstGeom>
        </p:spPr>
      </p:pic>
      <p:sp>
        <p:nvSpPr>
          <p:cNvPr id="77" name="object 77"/>
          <p:cNvSpPr txBox="1"/>
          <p:nvPr/>
        </p:nvSpPr>
        <p:spPr>
          <a:xfrm>
            <a:off x="389556" y="9863589"/>
            <a:ext cx="147320" cy="14170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>
              <a:spcBef>
                <a:spcPts val="145"/>
              </a:spcBef>
            </a:pPr>
            <a:r>
              <a:rPr lang="es-ES" sz="800" spc="-55" dirty="0">
                <a:solidFill>
                  <a:srgbClr val="040000"/>
                </a:solidFill>
                <a:latin typeface="Arial Black"/>
                <a:cs typeface="Arial Black"/>
              </a:rPr>
              <a:t>87</a:t>
            </a:r>
            <a:endParaRPr sz="800" dirty="0">
              <a:latin typeface="Arial Black"/>
              <a:cs typeface="Arial Black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4734869" y="9863590"/>
            <a:ext cx="208279" cy="14170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>
              <a:spcBef>
                <a:spcPts val="145"/>
              </a:spcBef>
            </a:pPr>
            <a:r>
              <a:rPr lang="es-ES" sz="800" spc="-55" dirty="0">
                <a:solidFill>
                  <a:srgbClr val="040000"/>
                </a:solidFill>
                <a:latin typeface="Arial Black"/>
                <a:cs typeface="Arial Black"/>
              </a:rPr>
              <a:t>88</a:t>
            </a:r>
            <a:endParaRPr sz="800" dirty="0">
              <a:latin typeface="Arial Black"/>
              <a:cs typeface="Arial Black"/>
            </a:endParaRP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2D7AF99A-87D9-65C5-FF0D-2927082800BB}"/>
              </a:ext>
            </a:extLst>
          </p:cNvPr>
          <p:cNvSpPr txBox="1"/>
          <p:nvPr/>
        </p:nvSpPr>
        <p:spPr>
          <a:xfrm>
            <a:off x="602733" y="8383978"/>
            <a:ext cx="2460782" cy="1959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 algn="l" fontAlgn="t">
              <a:spcBef>
                <a:spcPts val="520"/>
              </a:spcBef>
              <a:spcAft>
                <a:spcPts val="0"/>
              </a:spcAft>
              <a:buClrTx/>
              <a:buSzPts val="600"/>
              <a:buFont typeface="Yu Gothic UI" panose="020B0500000000000000" pitchFamily="34" charset="-128"/>
              <a:buChar char="●"/>
              <a:tabLst>
                <a:tab pos="95885" algn="l"/>
              </a:tabLst>
            </a:pPr>
            <a:r>
              <a:rPr lang="es-CO" sz="800" b="0" i="0" u="none" strike="noStrike" dirty="0">
                <a:solidFill>
                  <a:srgbClr val="040000"/>
                </a:solidFill>
                <a:effectLst/>
                <a:latin typeface="+mj-lt"/>
                <a:cs typeface="Tahoma" panose="020B0604030504040204" pitchFamily="34" charset="0"/>
              </a:rPr>
              <a:t>304</a:t>
            </a:r>
            <a:r>
              <a:rPr lang="es-CO" sz="800" b="0" i="0" u="none" strike="noStrike" spc="-20" dirty="0">
                <a:solidFill>
                  <a:srgbClr val="040000"/>
                </a:solidFill>
                <a:effectLst/>
                <a:latin typeface="+mj-lt"/>
                <a:cs typeface="Tahoma" panose="020B0604030504040204" pitchFamily="34" charset="0"/>
              </a:rPr>
              <a:t> </a:t>
            </a:r>
            <a:r>
              <a:rPr lang="es-CO" sz="800" b="0" i="0" u="none" strike="noStrike" dirty="0">
                <a:solidFill>
                  <a:srgbClr val="040000"/>
                </a:solidFill>
                <a:effectLst/>
                <a:latin typeface="+mj-lt"/>
                <a:cs typeface="Tahoma" panose="020B0604030504040204" pitchFamily="34" charset="0"/>
              </a:rPr>
              <a:t>grade</a:t>
            </a:r>
            <a:r>
              <a:rPr lang="es-CO" sz="800" b="0" i="0" u="none" strike="noStrike" spc="-20" dirty="0">
                <a:solidFill>
                  <a:srgbClr val="040000"/>
                </a:solidFill>
                <a:effectLst/>
                <a:latin typeface="+mj-lt"/>
                <a:cs typeface="Tahoma" panose="020B0604030504040204" pitchFamily="34" charset="0"/>
              </a:rPr>
              <a:t> </a:t>
            </a:r>
            <a:r>
              <a:rPr lang="es-CO" sz="800" b="0" i="0" u="none" strike="noStrike" spc="-5" dirty="0" err="1">
                <a:solidFill>
                  <a:srgbClr val="040000"/>
                </a:solidFill>
                <a:effectLst/>
                <a:latin typeface="+mj-lt"/>
                <a:cs typeface="Tahoma" panose="020B0604030504040204" pitchFamily="34" charset="0"/>
              </a:rPr>
              <a:t>stainles</a:t>
            </a:r>
            <a:r>
              <a:rPr lang="es-CO" sz="800" b="0" i="0" u="none" strike="noStrike" dirty="0" err="1">
                <a:solidFill>
                  <a:srgbClr val="040000"/>
                </a:solidFill>
                <a:effectLst/>
                <a:latin typeface="+mj-lt"/>
                <a:cs typeface="Tahoma" panose="020B0604030504040204" pitchFamily="34" charset="0"/>
              </a:rPr>
              <a:t>s</a:t>
            </a:r>
            <a:r>
              <a:rPr lang="es-CO" sz="800" b="0" i="0" u="none" strike="noStrike" spc="-20" dirty="0">
                <a:solidFill>
                  <a:srgbClr val="040000"/>
                </a:solidFill>
                <a:effectLst/>
                <a:latin typeface="+mj-lt"/>
                <a:cs typeface="Tahoma" panose="020B0604030504040204" pitchFamily="34" charset="0"/>
              </a:rPr>
              <a:t> </a:t>
            </a:r>
            <a:r>
              <a:rPr lang="es-CO" sz="800" b="0" i="0" u="none" strike="noStrike" spc="-5" dirty="0" err="1">
                <a:solidFill>
                  <a:srgbClr val="040000"/>
                </a:solidFill>
                <a:effectLst/>
                <a:latin typeface="+mj-lt"/>
                <a:cs typeface="Tahoma" panose="020B0604030504040204" pitchFamily="34" charset="0"/>
              </a:rPr>
              <a:t>steel</a:t>
            </a:r>
            <a:r>
              <a:rPr lang="es-CO" sz="800" b="0" i="0" u="none" strike="noStrike" spc="-5" dirty="0">
                <a:solidFill>
                  <a:srgbClr val="040000"/>
                </a:solidFill>
                <a:effectLst/>
                <a:latin typeface="+mj-lt"/>
                <a:cs typeface="Tahoma" panose="020B0604030504040204" pitchFamily="34" charset="0"/>
              </a:rPr>
              <a:t> </a:t>
            </a:r>
            <a:r>
              <a:rPr lang="es-CO" sz="800" b="0" i="0" u="none" strike="noStrike" dirty="0">
                <a:solidFill>
                  <a:srgbClr val="040000"/>
                </a:solidFill>
                <a:effectLst/>
                <a:latin typeface="+mj-lt"/>
                <a:cs typeface="Tahoma" panose="020B0604030504040204" pitchFamily="34" charset="0"/>
              </a:rPr>
              <a:t>exterior</a:t>
            </a:r>
            <a:r>
              <a:rPr lang="es-CO" sz="800" b="0" i="0" u="none" strike="noStrike" spc="-20" dirty="0">
                <a:solidFill>
                  <a:srgbClr val="040000"/>
                </a:solidFill>
                <a:effectLst/>
                <a:latin typeface="+mj-lt"/>
                <a:cs typeface="Tahoma" panose="020B0604030504040204" pitchFamily="34" charset="0"/>
              </a:rPr>
              <a:t> </a:t>
            </a:r>
            <a:r>
              <a:rPr lang="es-CO" sz="800" b="0" i="0" u="none" strike="noStrike" dirty="0">
                <a:solidFill>
                  <a:srgbClr val="040000"/>
                </a:solidFill>
                <a:effectLst/>
                <a:latin typeface="+mj-lt"/>
                <a:cs typeface="Tahoma" panose="020B0604030504040204" pitchFamily="34" charset="0"/>
              </a:rPr>
              <a:t>and</a:t>
            </a:r>
            <a:r>
              <a:rPr lang="es-CO" sz="800" b="0" i="0" u="none" strike="noStrike" spc="-20" dirty="0">
                <a:solidFill>
                  <a:srgbClr val="040000"/>
                </a:solidFill>
                <a:effectLst/>
                <a:latin typeface="+mj-lt"/>
                <a:cs typeface="Tahoma" panose="020B0604030504040204" pitchFamily="34" charset="0"/>
              </a:rPr>
              <a:t> </a:t>
            </a:r>
            <a:r>
              <a:rPr lang="es-CO" sz="800" b="0" i="0" u="none" strike="noStrike" spc="-5" dirty="0">
                <a:solidFill>
                  <a:srgbClr val="040000"/>
                </a:solidFill>
                <a:effectLst/>
                <a:latin typeface="+mj-lt"/>
                <a:cs typeface="Tahoma" panose="020B0604030504040204" pitchFamily="34" charset="0"/>
              </a:rPr>
              <a:t>interio</a:t>
            </a:r>
            <a:r>
              <a:rPr lang="es-CO" sz="800" b="0" i="0" u="none" strike="noStrike" dirty="0">
                <a:solidFill>
                  <a:srgbClr val="040000"/>
                </a:solidFill>
                <a:effectLst/>
                <a:latin typeface="+mj-lt"/>
                <a:cs typeface="Tahoma" panose="020B0604030504040204" pitchFamily="34" charset="0"/>
              </a:rPr>
              <a:t>r</a:t>
            </a:r>
            <a:r>
              <a:rPr lang="es-CO" sz="800" b="0" i="0" u="none" strike="noStrike" spc="-20" dirty="0">
                <a:solidFill>
                  <a:srgbClr val="040000"/>
                </a:solidFill>
                <a:effectLst/>
                <a:latin typeface="+mj-lt"/>
                <a:cs typeface="Tahoma" panose="020B0604030504040204" pitchFamily="34" charset="0"/>
              </a:rPr>
              <a:t> </a:t>
            </a:r>
            <a:r>
              <a:rPr lang="es-CO" sz="800" b="0" i="0" u="none" strike="noStrike" dirty="0">
                <a:solidFill>
                  <a:srgbClr val="040000"/>
                </a:solidFill>
                <a:effectLst/>
                <a:latin typeface="+mj-lt"/>
                <a:cs typeface="Tahoma" panose="020B0604030504040204" pitchFamily="34" charset="0"/>
              </a:rPr>
              <a:t>back</a:t>
            </a:r>
            <a:r>
              <a:rPr lang="es-CO" sz="800" b="0" i="0" u="none" strike="noStrike" spc="-20" dirty="0">
                <a:solidFill>
                  <a:srgbClr val="040000"/>
                </a:solidFill>
                <a:effectLst/>
                <a:latin typeface="+mj-lt"/>
                <a:cs typeface="Tahoma" panose="020B0604030504040204" pitchFamily="34" charset="0"/>
              </a:rPr>
              <a:t> </a:t>
            </a:r>
            <a:r>
              <a:rPr lang="es-CO" sz="800" b="0" i="0" u="none" strike="noStrike" dirty="0">
                <a:solidFill>
                  <a:srgbClr val="040000"/>
                </a:solidFill>
                <a:effectLst/>
                <a:latin typeface="+mj-lt"/>
                <a:cs typeface="Tahoma" panose="020B0604030504040204" pitchFamily="34" charset="0"/>
              </a:rPr>
              <a:t>/</a:t>
            </a:r>
            <a:r>
              <a:rPr lang="es-CO" sz="800" b="0" i="0" u="none" strike="noStrike" spc="-20" dirty="0">
                <a:solidFill>
                  <a:srgbClr val="040000"/>
                </a:solidFill>
                <a:effectLst/>
                <a:latin typeface="+mj-lt"/>
                <a:cs typeface="Tahoma" panose="020B0604030504040204" pitchFamily="34" charset="0"/>
              </a:rPr>
              <a:t> </a:t>
            </a:r>
            <a:r>
              <a:rPr lang="es-CO" sz="800" b="0" i="0" u="none" strike="noStrike" dirty="0">
                <a:solidFill>
                  <a:srgbClr val="040000"/>
                </a:solidFill>
                <a:effectLst/>
                <a:latin typeface="+mj-lt"/>
                <a:cs typeface="Tahoma" panose="020B0604030504040204" pitchFamily="34" charset="0"/>
              </a:rPr>
              <a:t>base</a:t>
            </a:r>
          </a:p>
          <a:p>
            <a:pPr marL="91440" indent="-91440" fontAlgn="t">
              <a:spcBef>
                <a:spcPts val="520"/>
              </a:spcBef>
              <a:buSzPts val="600"/>
              <a:buFont typeface="Yu Gothic UI" panose="020B0500000000000000" pitchFamily="34" charset="-128"/>
              <a:buChar char="●"/>
              <a:tabLst>
                <a:tab pos="95885" algn="l"/>
              </a:tabLst>
            </a:pPr>
            <a:r>
              <a:rPr lang="es-CO" sz="800" spc="20" dirty="0" err="1">
                <a:solidFill>
                  <a:srgbClr val="040000"/>
                </a:solidFill>
                <a:latin typeface="+mj-lt"/>
                <a:cs typeface="Tahoma"/>
              </a:rPr>
              <a:t>Heated</a:t>
            </a:r>
            <a:r>
              <a:rPr lang="es-CO" sz="800" spc="-3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lang="es-CO" sz="800" spc="-10" dirty="0">
                <a:solidFill>
                  <a:srgbClr val="040000"/>
                </a:solidFill>
                <a:latin typeface="+mj-lt"/>
                <a:cs typeface="Tahoma"/>
              </a:rPr>
              <a:t>film</a:t>
            </a:r>
            <a:r>
              <a:rPr lang="es-CO" sz="800" spc="-3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lang="es-CO" sz="800" dirty="0" err="1">
                <a:solidFill>
                  <a:srgbClr val="040000"/>
                </a:solidFill>
                <a:latin typeface="+mj-lt"/>
                <a:cs typeface="Tahoma"/>
              </a:rPr>
              <a:t>glass</a:t>
            </a:r>
            <a:r>
              <a:rPr lang="es-CO" sz="800" spc="-30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lang="es-CO" sz="800" spc="10" dirty="0" err="1">
                <a:solidFill>
                  <a:srgbClr val="040000"/>
                </a:solidFill>
                <a:latin typeface="+mj-lt"/>
                <a:cs typeface="Tahoma"/>
              </a:rPr>
              <a:t>door</a:t>
            </a:r>
            <a:endParaRPr lang="es-CO" sz="800" spc="10" dirty="0">
              <a:solidFill>
                <a:srgbClr val="040000"/>
              </a:solidFill>
              <a:latin typeface="+mj-lt"/>
              <a:cs typeface="Tahoma"/>
            </a:endParaRPr>
          </a:p>
          <a:p>
            <a:pPr marL="91440" indent="-91440" fontAlgn="t">
              <a:spcBef>
                <a:spcPts val="520"/>
              </a:spcBef>
              <a:buSzPts val="600"/>
              <a:buFont typeface="Yu Gothic UI" panose="020B0500000000000000" pitchFamily="34" charset="-128"/>
              <a:buChar char="●"/>
              <a:tabLst>
                <a:tab pos="95885" algn="l"/>
              </a:tabLst>
            </a:pPr>
            <a:r>
              <a:rPr lang="en-US" sz="800" spc="-60" dirty="0">
                <a:solidFill>
                  <a:srgbClr val="040000"/>
                </a:solidFill>
                <a:latin typeface="+mj-lt"/>
                <a:cs typeface="Tahoma"/>
              </a:rPr>
              <a:t>P</a:t>
            </a:r>
            <a:r>
              <a:rPr lang="en-US" sz="800" spc="-5" dirty="0">
                <a:solidFill>
                  <a:srgbClr val="040000"/>
                </a:solidFill>
                <a:latin typeface="+mj-lt"/>
                <a:cs typeface="Tahoma"/>
              </a:rPr>
              <a:t>ass</a:t>
            </a:r>
            <a:r>
              <a:rPr lang="en-US" sz="800" spc="-20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lang="en-US" sz="800" spc="-5" dirty="0">
                <a:solidFill>
                  <a:srgbClr val="040000"/>
                </a:solidFill>
                <a:latin typeface="+mj-lt"/>
                <a:cs typeface="Tahoma"/>
              </a:rPr>
              <a:t>through</a:t>
            </a:r>
            <a:r>
              <a:rPr lang="en-US" sz="800" spc="-20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lang="en-US" sz="800" spc="10" dirty="0">
                <a:solidFill>
                  <a:srgbClr val="040000"/>
                </a:solidFill>
                <a:latin typeface="+mj-lt"/>
                <a:cs typeface="Tahoma"/>
              </a:rPr>
              <a:t>door</a:t>
            </a:r>
          </a:p>
          <a:p>
            <a:pPr marL="91440" indent="-91440" fontAlgn="t">
              <a:spcBef>
                <a:spcPts val="520"/>
              </a:spcBef>
              <a:buSzPts val="600"/>
              <a:buFont typeface="Yu Gothic UI" panose="020B0500000000000000" pitchFamily="34" charset="-128"/>
              <a:buChar char="●"/>
              <a:tabLst>
                <a:tab pos="95885" algn="l"/>
              </a:tabLst>
            </a:pPr>
            <a:r>
              <a:rPr lang="en-US" sz="800" spc="15" dirty="0">
                <a:solidFill>
                  <a:srgbClr val="040000"/>
                </a:solidFill>
                <a:latin typeface="+mj-lt"/>
                <a:cs typeface="Tahoma"/>
              </a:rPr>
              <a:t>Salad</a:t>
            </a:r>
            <a:r>
              <a:rPr lang="en-US" sz="800" spc="-3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lang="en-US" sz="800" spc="15" dirty="0">
                <a:solidFill>
                  <a:srgbClr val="040000"/>
                </a:solidFill>
                <a:latin typeface="+mj-lt"/>
                <a:cs typeface="Tahoma"/>
              </a:rPr>
              <a:t>plate</a:t>
            </a:r>
            <a:r>
              <a:rPr lang="en-US" sz="800" spc="-3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lang="en-US" sz="800" spc="15" dirty="0">
                <a:solidFill>
                  <a:srgbClr val="040000"/>
                </a:solidFill>
                <a:latin typeface="+mj-lt"/>
                <a:cs typeface="Tahoma"/>
              </a:rPr>
              <a:t>upon</a:t>
            </a:r>
            <a:r>
              <a:rPr lang="en-US" sz="800" spc="-30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lang="en-US" sz="800" dirty="0">
                <a:solidFill>
                  <a:srgbClr val="040000"/>
                </a:solidFill>
                <a:latin typeface="+mj-lt"/>
                <a:cs typeface="Tahoma"/>
              </a:rPr>
              <a:t>request</a:t>
            </a:r>
          </a:p>
          <a:p>
            <a:pPr marL="91440" indent="-91440" fontAlgn="t">
              <a:spcBef>
                <a:spcPts val="520"/>
              </a:spcBef>
              <a:buSzPts val="600"/>
              <a:buFont typeface="Yu Gothic UI" panose="020B0500000000000000" pitchFamily="34" charset="-128"/>
              <a:buChar char="●"/>
              <a:tabLst>
                <a:tab pos="95885" algn="l"/>
              </a:tabLst>
            </a:pPr>
            <a:r>
              <a:rPr lang="en-US" sz="800" spc="15" dirty="0">
                <a:solidFill>
                  <a:srgbClr val="040000"/>
                </a:solidFill>
                <a:latin typeface="+mj-lt"/>
                <a:cs typeface="Tahoma"/>
              </a:rPr>
              <a:t>Wooden</a:t>
            </a:r>
            <a:r>
              <a:rPr lang="en-US" sz="800" spc="-3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lang="en-US" sz="800" spc="25" dirty="0">
                <a:solidFill>
                  <a:srgbClr val="040000"/>
                </a:solidFill>
                <a:latin typeface="+mj-lt"/>
                <a:cs typeface="Tahoma"/>
              </a:rPr>
              <a:t>board</a:t>
            </a:r>
            <a:r>
              <a:rPr lang="en-US" sz="800" spc="-3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lang="en-US" sz="800" dirty="0">
                <a:solidFill>
                  <a:srgbClr val="040000"/>
                </a:solidFill>
                <a:latin typeface="+mj-lt"/>
                <a:cs typeface="Tahoma"/>
              </a:rPr>
              <a:t>under</a:t>
            </a:r>
            <a:r>
              <a:rPr lang="en-US" sz="800" spc="-3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lang="en-US" sz="800" spc="15" dirty="0">
                <a:solidFill>
                  <a:srgbClr val="040000"/>
                </a:solidFill>
                <a:latin typeface="+mj-lt"/>
                <a:cs typeface="Tahoma"/>
              </a:rPr>
              <a:t>table</a:t>
            </a:r>
            <a:r>
              <a:rPr lang="en-US" sz="800" spc="-3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lang="en-US" sz="800" spc="15" dirty="0">
                <a:solidFill>
                  <a:srgbClr val="040000"/>
                </a:solidFill>
                <a:latin typeface="+mj-lt"/>
                <a:cs typeface="Tahoma"/>
              </a:rPr>
              <a:t>top</a:t>
            </a:r>
          </a:p>
          <a:p>
            <a:pPr marL="91440" indent="-91440" fontAlgn="t">
              <a:spcBef>
                <a:spcPts val="520"/>
              </a:spcBef>
              <a:buSzPts val="600"/>
              <a:buFont typeface="Yu Gothic UI" panose="020B0500000000000000" pitchFamily="34" charset="-128"/>
              <a:buChar char="●"/>
              <a:tabLst>
                <a:tab pos="95885" algn="l"/>
              </a:tabLst>
            </a:pPr>
            <a:r>
              <a:rPr lang="en-US" sz="800" spc="-160" dirty="0">
                <a:solidFill>
                  <a:srgbClr val="040000"/>
                </a:solidFill>
                <a:latin typeface="+mj-lt"/>
                <a:cs typeface="Tahoma"/>
              </a:rPr>
              <a:t>T</a:t>
            </a:r>
            <a:r>
              <a:rPr lang="en-US" sz="800" spc="30" dirty="0">
                <a:solidFill>
                  <a:srgbClr val="040000"/>
                </a:solidFill>
                <a:latin typeface="+mj-lt"/>
                <a:cs typeface="Tahoma"/>
              </a:rPr>
              <a:t>able</a:t>
            </a:r>
            <a:r>
              <a:rPr lang="en-US" sz="800" spc="-20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lang="en-US" sz="800" spc="15" dirty="0">
                <a:solidFill>
                  <a:srgbClr val="040000"/>
                </a:solidFill>
                <a:latin typeface="+mj-lt"/>
                <a:cs typeface="Tahoma"/>
              </a:rPr>
              <a:t>top</a:t>
            </a:r>
            <a:r>
              <a:rPr lang="en-US" sz="800" spc="-20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lang="en-US" sz="800" spc="-5" dirty="0">
                <a:solidFill>
                  <a:srgbClr val="040000"/>
                </a:solidFill>
                <a:latin typeface="+mj-lt"/>
                <a:cs typeface="Tahoma"/>
              </a:rPr>
              <a:t>extension</a:t>
            </a:r>
          </a:p>
          <a:p>
            <a:pPr marL="91440" indent="-91440" fontAlgn="t">
              <a:spcBef>
                <a:spcPts val="520"/>
              </a:spcBef>
              <a:buSzPts val="600"/>
              <a:buFont typeface="Yu Gothic UI" panose="020B0500000000000000" pitchFamily="34" charset="-128"/>
              <a:buChar char="●"/>
              <a:tabLst>
                <a:tab pos="95885" algn="l"/>
              </a:tabLst>
            </a:pPr>
            <a:r>
              <a:rPr lang="en-US" sz="800" spc="20" dirty="0">
                <a:solidFill>
                  <a:srgbClr val="040000"/>
                </a:solidFill>
                <a:latin typeface="+mj-lt"/>
                <a:cs typeface="Tahoma"/>
              </a:rPr>
              <a:t>1.2mm</a:t>
            </a:r>
            <a:r>
              <a:rPr lang="en-US" sz="800" spc="-3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lang="en-US" sz="800" spc="-10" dirty="0">
                <a:solidFill>
                  <a:srgbClr val="040000"/>
                </a:solidFill>
                <a:latin typeface="+mj-lt"/>
                <a:cs typeface="Tahoma"/>
              </a:rPr>
              <a:t>thick</a:t>
            </a:r>
            <a:r>
              <a:rPr lang="en-US" sz="800" spc="-3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lang="en-US" sz="800" spc="10" dirty="0">
                <a:solidFill>
                  <a:srgbClr val="040000"/>
                </a:solidFill>
                <a:latin typeface="+mj-lt"/>
                <a:cs typeface="Tahoma"/>
              </a:rPr>
              <a:t>304</a:t>
            </a:r>
            <a:r>
              <a:rPr lang="en-US" sz="800" spc="-3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lang="en-US" sz="800" spc="25" dirty="0">
                <a:solidFill>
                  <a:srgbClr val="040000"/>
                </a:solidFill>
                <a:latin typeface="+mj-lt"/>
                <a:cs typeface="Tahoma"/>
              </a:rPr>
              <a:t>grade </a:t>
            </a:r>
            <a:r>
              <a:rPr lang="en-US" sz="800" spc="-17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lang="en-US" sz="800" spc="-15" dirty="0">
                <a:solidFill>
                  <a:srgbClr val="040000"/>
                </a:solidFill>
                <a:latin typeface="+mj-lt"/>
                <a:cs typeface="Tahoma"/>
              </a:rPr>
              <a:t>stainless</a:t>
            </a:r>
            <a:r>
              <a:rPr lang="en-US" sz="800" spc="-30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lang="en-US" sz="800" spc="-5" dirty="0">
                <a:solidFill>
                  <a:srgbClr val="040000"/>
                </a:solidFill>
                <a:latin typeface="+mj-lt"/>
                <a:cs typeface="Tahoma"/>
              </a:rPr>
              <a:t>steel</a:t>
            </a:r>
            <a:r>
              <a:rPr lang="en-US" sz="800" spc="-30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lang="en-US" sz="800" spc="15" dirty="0">
                <a:solidFill>
                  <a:srgbClr val="040000"/>
                </a:solidFill>
                <a:latin typeface="+mj-lt"/>
                <a:cs typeface="Tahoma"/>
              </a:rPr>
              <a:t>table</a:t>
            </a:r>
            <a:r>
              <a:rPr lang="en-US" sz="800" spc="-2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lang="en-US" sz="800" spc="15" dirty="0">
                <a:solidFill>
                  <a:srgbClr val="040000"/>
                </a:solidFill>
                <a:latin typeface="+mj-lt"/>
                <a:cs typeface="Tahoma"/>
              </a:rPr>
              <a:t>top</a:t>
            </a:r>
            <a:endParaRPr lang="en-US" sz="800" dirty="0">
              <a:latin typeface="+mj-lt"/>
              <a:cs typeface="Tahoma"/>
            </a:endParaRPr>
          </a:p>
          <a:p>
            <a:pPr marL="91440" indent="-91440" fontAlgn="t">
              <a:spcBef>
                <a:spcPts val="520"/>
              </a:spcBef>
              <a:buSzPts val="600"/>
              <a:buFont typeface="Yu Gothic UI" panose="020B0500000000000000" pitchFamily="34" charset="-128"/>
              <a:buChar char="●"/>
              <a:tabLst>
                <a:tab pos="95885" algn="l"/>
              </a:tabLst>
            </a:pPr>
            <a:endParaRPr lang="es-CO" sz="800" dirty="0">
              <a:latin typeface="+mj-lt"/>
              <a:cs typeface="Tahoma"/>
            </a:endParaRPr>
          </a:p>
          <a:p>
            <a:pPr marL="91440" indent="-91440" algn="l" fontAlgn="t">
              <a:spcBef>
                <a:spcPts val="520"/>
              </a:spcBef>
              <a:spcAft>
                <a:spcPts val="0"/>
              </a:spcAft>
              <a:buClrTx/>
              <a:buSzPts val="600"/>
              <a:buFont typeface="Yu Gothic UI" panose="020B0500000000000000" pitchFamily="34" charset="-128"/>
              <a:buChar char="●"/>
              <a:tabLst>
                <a:tab pos="95885" algn="l"/>
              </a:tabLst>
            </a:pPr>
            <a:endParaRPr lang="es-CO" sz="800" b="0" i="0" u="none" strike="noStrike" dirty="0">
              <a:effectLst/>
              <a:latin typeface="+mj-lt"/>
            </a:endParaRPr>
          </a:p>
          <a:p>
            <a:endParaRPr lang="en-US" sz="800" dirty="0">
              <a:latin typeface="+mj-lt"/>
            </a:endParaRP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941ABEC4-A94A-2044-B13D-D8CBEC92BE14}"/>
              </a:ext>
            </a:extLst>
          </p:cNvPr>
          <p:cNvSpPr txBox="1"/>
          <p:nvPr/>
        </p:nvSpPr>
        <p:spPr>
          <a:xfrm>
            <a:off x="2976934" y="8368227"/>
            <a:ext cx="2007139" cy="1649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 fontAlgn="t">
              <a:spcBef>
                <a:spcPts val="520"/>
              </a:spcBef>
              <a:buSzPts val="600"/>
              <a:buFont typeface="Yu Gothic UI" panose="020B0500000000000000" pitchFamily="34" charset="-128"/>
              <a:buChar char="●"/>
              <a:tabLst>
                <a:tab pos="95885" algn="l"/>
              </a:tabLst>
            </a:pPr>
            <a:r>
              <a:rPr lang="es-CO" sz="800" b="0" i="0" u="none" strike="noStrike" dirty="0">
                <a:solidFill>
                  <a:srgbClr val="040000"/>
                </a:solidFill>
                <a:effectLst/>
                <a:latin typeface="+mj-lt"/>
                <a:cs typeface="Tahoma" panose="020B0604030504040204" pitchFamily="34" charset="0"/>
              </a:rPr>
              <a:t> </a:t>
            </a:r>
            <a:r>
              <a:rPr lang="en-US" sz="800" dirty="0">
                <a:solidFill>
                  <a:srgbClr val="040000"/>
                </a:solidFill>
                <a:latin typeface="+mj-lt"/>
                <a:cs typeface="Tahoma"/>
              </a:rPr>
              <a:t>2,3</a:t>
            </a:r>
            <a:r>
              <a:rPr lang="en-US" sz="800" spc="-2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lang="en-US" sz="800" spc="-15" dirty="0">
                <a:solidFill>
                  <a:srgbClr val="040000"/>
                </a:solidFill>
                <a:latin typeface="+mj-lt"/>
                <a:cs typeface="Tahoma"/>
              </a:rPr>
              <a:t>or</a:t>
            </a:r>
            <a:r>
              <a:rPr lang="en-US" sz="800" spc="-2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lang="en-US" sz="800" spc="-5" dirty="0">
                <a:solidFill>
                  <a:srgbClr val="040000"/>
                </a:solidFill>
                <a:latin typeface="+mj-lt"/>
                <a:cs typeface="Tahoma"/>
              </a:rPr>
              <a:t>1/3+2/3</a:t>
            </a:r>
            <a:r>
              <a:rPr lang="en-US" sz="800" spc="-2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lang="en-US" sz="800" spc="-10" dirty="0">
                <a:solidFill>
                  <a:srgbClr val="040000"/>
                </a:solidFill>
                <a:latin typeface="+mj-lt"/>
                <a:cs typeface="Tahoma"/>
              </a:rPr>
              <a:t>drawers</a:t>
            </a:r>
            <a:r>
              <a:rPr lang="en-US" sz="800" spc="-20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lang="en-US" sz="800" spc="10" dirty="0">
                <a:solidFill>
                  <a:srgbClr val="040000"/>
                </a:solidFill>
                <a:latin typeface="+mj-lt"/>
                <a:cs typeface="Tahoma"/>
              </a:rPr>
              <a:t>bank</a:t>
            </a:r>
          </a:p>
          <a:p>
            <a:pPr marL="91440" indent="-91440" fontAlgn="t">
              <a:spcBef>
                <a:spcPts val="520"/>
              </a:spcBef>
              <a:buSzPts val="600"/>
              <a:buFont typeface="Yu Gothic UI" panose="020B0500000000000000" pitchFamily="34" charset="-128"/>
              <a:buChar char="●"/>
              <a:tabLst>
                <a:tab pos="95885" algn="l"/>
              </a:tabLst>
            </a:pPr>
            <a:r>
              <a:rPr lang="es-CO" sz="800" spc="5" dirty="0" err="1">
                <a:solidFill>
                  <a:srgbClr val="040000"/>
                </a:solidFill>
                <a:latin typeface="+mj-lt"/>
                <a:cs typeface="Tahoma"/>
              </a:rPr>
              <a:t>Cylindrical</a:t>
            </a:r>
            <a:r>
              <a:rPr lang="es-CO" sz="800" spc="-30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lang="es-CO" sz="800" spc="5" dirty="0" err="1">
                <a:solidFill>
                  <a:srgbClr val="040000"/>
                </a:solidFill>
                <a:latin typeface="+mj-lt"/>
                <a:cs typeface="Tahoma"/>
              </a:rPr>
              <a:t>lock</a:t>
            </a:r>
            <a:r>
              <a:rPr lang="es-CO" sz="800" spc="-2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lang="es-CO" sz="800" spc="-20" dirty="0" err="1">
                <a:solidFill>
                  <a:srgbClr val="040000"/>
                </a:solidFill>
                <a:latin typeface="+mj-lt"/>
                <a:cs typeface="Tahoma"/>
              </a:rPr>
              <a:t>for</a:t>
            </a:r>
            <a:r>
              <a:rPr lang="es-CO" sz="800" spc="-2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lang="es-CO" sz="800" spc="-10" dirty="0" err="1">
                <a:solidFill>
                  <a:srgbClr val="040000"/>
                </a:solidFill>
                <a:latin typeface="+mj-lt"/>
                <a:cs typeface="Tahoma"/>
              </a:rPr>
              <a:t>drawers</a:t>
            </a:r>
            <a:endParaRPr lang="es-CO" sz="800" spc="-10" dirty="0">
              <a:solidFill>
                <a:srgbClr val="040000"/>
              </a:solidFill>
              <a:latin typeface="+mj-lt"/>
              <a:cs typeface="Tahoma"/>
            </a:endParaRPr>
          </a:p>
          <a:p>
            <a:pPr marL="91440" indent="-91440" fontAlgn="t">
              <a:spcBef>
                <a:spcPts val="520"/>
              </a:spcBef>
              <a:buSzPts val="600"/>
              <a:buFont typeface="Yu Gothic UI" panose="020B0500000000000000" pitchFamily="34" charset="-128"/>
              <a:buChar char="●"/>
              <a:tabLst>
                <a:tab pos="95885" algn="l"/>
              </a:tabLst>
            </a:pPr>
            <a:r>
              <a:rPr lang="en-US" sz="800" spc="-5" dirty="0">
                <a:solidFill>
                  <a:srgbClr val="040000"/>
                </a:solidFill>
                <a:latin typeface="+mj-lt"/>
                <a:cs typeface="Tahoma"/>
              </a:rPr>
              <a:t>Interna</a:t>
            </a:r>
            <a:r>
              <a:rPr lang="en-US" sz="800" dirty="0">
                <a:solidFill>
                  <a:srgbClr val="040000"/>
                </a:solidFill>
                <a:latin typeface="+mj-lt"/>
                <a:cs typeface="Tahoma"/>
              </a:rPr>
              <a:t>l</a:t>
            </a:r>
            <a:r>
              <a:rPr lang="en-US" sz="800" spc="-20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lang="en-US" sz="800" spc="-5" dirty="0">
                <a:solidFill>
                  <a:srgbClr val="040000"/>
                </a:solidFill>
                <a:latin typeface="+mj-lt"/>
                <a:cs typeface="Tahoma"/>
              </a:rPr>
              <a:t>ligh</a:t>
            </a:r>
            <a:r>
              <a:rPr lang="en-US" sz="800" dirty="0">
                <a:solidFill>
                  <a:srgbClr val="040000"/>
                </a:solidFill>
                <a:latin typeface="+mj-lt"/>
                <a:cs typeface="Tahoma"/>
              </a:rPr>
              <a:t>t</a:t>
            </a:r>
            <a:r>
              <a:rPr lang="en-US" sz="800" spc="-20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lang="en-US" sz="800" dirty="0">
                <a:solidFill>
                  <a:srgbClr val="040000"/>
                </a:solidFill>
                <a:latin typeface="+mj-lt"/>
                <a:cs typeface="Tahoma"/>
              </a:rPr>
              <a:t>for</a:t>
            </a:r>
            <a:r>
              <a:rPr lang="en-US" sz="800" spc="-20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lang="en-US" sz="800" dirty="0">
                <a:solidFill>
                  <a:srgbClr val="040000"/>
                </a:solidFill>
                <a:latin typeface="+mj-lt"/>
                <a:cs typeface="Tahoma"/>
              </a:rPr>
              <a:t>door</a:t>
            </a:r>
            <a:r>
              <a:rPr lang="en-US" sz="800" spc="-20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lang="en-US" sz="800" dirty="0">
                <a:solidFill>
                  <a:srgbClr val="040000"/>
                </a:solidFill>
                <a:latin typeface="+mj-lt"/>
                <a:cs typeface="Tahoma"/>
              </a:rPr>
              <a:t>type</a:t>
            </a:r>
          </a:p>
          <a:p>
            <a:pPr marL="91440" indent="-91440" fontAlgn="t">
              <a:spcBef>
                <a:spcPts val="520"/>
              </a:spcBef>
              <a:buSzPts val="600"/>
              <a:buFont typeface="Yu Gothic UI" panose="020B0500000000000000" pitchFamily="34" charset="-128"/>
              <a:buChar char="●"/>
              <a:tabLst>
                <a:tab pos="95885" algn="l"/>
              </a:tabLst>
            </a:pPr>
            <a:r>
              <a:rPr lang="es-CO" sz="800" spc="-75" dirty="0" err="1">
                <a:solidFill>
                  <a:srgbClr val="040000"/>
                </a:solidFill>
                <a:latin typeface="+mj-lt"/>
                <a:cs typeface="Tahoma"/>
              </a:rPr>
              <a:t>L</a:t>
            </a:r>
            <a:r>
              <a:rPr lang="es-CO" sz="800" spc="20" dirty="0" err="1">
                <a:solidFill>
                  <a:srgbClr val="040000"/>
                </a:solidFill>
                <a:latin typeface="+mj-lt"/>
                <a:cs typeface="Tahoma"/>
              </a:rPr>
              <a:t>ock</a:t>
            </a:r>
            <a:r>
              <a:rPr lang="es-CO" sz="800" spc="-20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lang="es-CO" sz="800" spc="15" dirty="0" err="1">
                <a:solidFill>
                  <a:srgbClr val="040000"/>
                </a:solidFill>
                <a:latin typeface="+mj-lt"/>
                <a:cs typeface="Tahoma"/>
              </a:rPr>
              <a:t>plate</a:t>
            </a:r>
            <a:endParaRPr lang="es-CO" sz="800" spc="15" dirty="0">
              <a:solidFill>
                <a:srgbClr val="040000"/>
              </a:solidFill>
              <a:latin typeface="+mj-lt"/>
              <a:cs typeface="Tahoma"/>
            </a:endParaRPr>
          </a:p>
          <a:p>
            <a:pPr marL="91440" indent="-91440" fontAlgn="t">
              <a:spcBef>
                <a:spcPts val="520"/>
              </a:spcBef>
              <a:buSzPts val="600"/>
              <a:buFont typeface="Yu Gothic UI" panose="020B0500000000000000" pitchFamily="34" charset="-128"/>
              <a:buChar char="●"/>
              <a:tabLst>
                <a:tab pos="95885" algn="l"/>
              </a:tabLst>
            </a:pPr>
            <a:r>
              <a:rPr lang="es-CO" sz="800" spc="-5" dirty="0" err="1">
                <a:solidFill>
                  <a:srgbClr val="040000"/>
                </a:solidFill>
                <a:latin typeface="+mj-lt"/>
                <a:cs typeface="Tahoma"/>
              </a:rPr>
              <a:t>Right-hand-side</a:t>
            </a:r>
            <a:r>
              <a:rPr lang="es-CO" sz="800" spc="-1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lang="es-CO" sz="800" spc="15" dirty="0" err="1">
                <a:solidFill>
                  <a:srgbClr val="040000"/>
                </a:solidFill>
                <a:latin typeface="+mj-lt"/>
                <a:cs typeface="Tahoma"/>
              </a:rPr>
              <a:t>condenser</a:t>
            </a:r>
            <a:r>
              <a:rPr lang="es-CO" sz="800" spc="-10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lang="es-CO" sz="800" spc="-25" dirty="0" err="1">
                <a:solidFill>
                  <a:srgbClr val="040000"/>
                </a:solidFill>
                <a:latin typeface="+mj-lt"/>
                <a:cs typeface="Tahoma"/>
              </a:rPr>
              <a:t>unit</a:t>
            </a:r>
            <a:endParaRPr lang="es-CO" sz="800" spc="-25" dirty="0">
              <a:solidFill>
                <a:srgbClr val="040000"/>
              </a:solidFill>
              <a:latin typeface="+mj-lt"/>
              <a:cs typeface="Tahoma"/>
            </a:endParaRPr>
          </a:p>
          <a:p>
            <a:pPr marL="91440" indent="-91440" fontAlgn="t">
              <a:spcBef>
                <a:spcPts val="520"/>
              </a:spcBef>
              <a:buSzPts val="600"/>
              <a:buFont typeface="Yu Gothic UI" panose="020B0500000000000000" pitchFamily="34" charset="-128"/>
              <a:buChar char="●"/>
              <a:tabLst>
                <a:tab pos="95885" algn="l"/>
              </a:tabLst>
            </a:pPr>
            <a:r>
              <a:rPr lang="en-US" sz="800" spc="20" dirty="0">
                <a:solidFill>
                  <a:srgbClr val="040000"/>
                </a:solidFill>
                <a:latin typeface="+mj-lt"/>
                <a:cs typeface="Tahoma"/>
              </a:rPr>
              <a:t>Remoted</a:t>
            </a:r>
            <a:r>
              <a:rPr lang="en-US" sz="800" spc="-4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lang="en-US" sz="800" spc="5" dirty="0">
                <a:solidFill>
                  <a:srgbClr val="040000"/>
                </a:solidFill>
                <a:latin typeface="+mj-lt"/>
                <a:cs typeface="Tahoma"/>
              </a:rPr>
              <a:t>type</a:t>
            </a:r>
            <a:r>
              <a:rPr lang="en-US" sz="800" spc="-40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lang="en-US" sz="800" spc="20" dirty="0">
                <a:solidFill>
                  <a:srgbClr val="040000"/>
                </a:solidFill>
                <a:latin typeface="+mj-lt"/>
                <a:cs typeface="Tahoma"/>
              </a:rPr>
              <a:t>condensing</a:t>
            </a:r>
            <a:r>
              <a:rPr lang="en-US" sz="800" spc="-4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lang="en-US" sz="800" spc="-25" dirty="0">
                <a:solidFill>
                  <a:srgbClr val="040000"/>
                </a:solidFill>
                <a:latin typeface="+mj-lt"/>
                <a:cs typeface="Tahoma"/>
              </a:rPr>
              <a:t>unit</a:t>
            </a:r>
          </a:p>
          <a:p>
            <a:pPr marL="91440" indent="-91440" fontAlgn="t">
              <a:spcBef>
                <a:spcPts val="520"/>
              </a:spcBef>
              <a:buSzPts val="600"/>
              <a:buFont typeface="Yu Gothic UI" panose="020B0500000000000000" pitchFamily="34" charset="-128"/>
              <a:buChar char="●"/>
              <a:tabLst>
                <a:tab pos="95885" algn="l"/>
              </a:tabLst>
            </a:pPr>
            <a:r>
              <a:rPr lang="en-US" sz="800" spc="-5" dirty="0">
                <a:solidFill>
                  <a:srgbClr val="040000"/>
                </a:solidFill>
                <a:latin typeface="+mj-lt"/>
                <a:cs typeface="Tahoma"/>
              </a:rPr>
              <a:t>Back/</a:t>
            </a:r>
            <a:r>
              <a:rPr lang="en-US" sz="800" spc="-20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lang="en-US" sz="800" dirty="0">
                <a:solidFill>
                  <a:srgbClr val="040000"/>
                </a:solidFill>
                <a:latin typeface="+mj-lt"/>
                <a:cs typeface="Tahoma"/>
              </a:rPr>
              <a:t>sid</a:t>
            </a:r>
            <a:r>
              <a:rPr lang="en-US" sz="800" spc="5" dirty="0">
                <a:solidFill>
                  <a:srgbClr val="040000"/>
                </a:solidFill>
                <a:latin typeface="+mj-lt"/>
                <a:cs typeface="Tahoma"/>
              </a:rPr>
              <a:t>e</a:t>
            </a:r>
            <a:r>
              <a:rPr lang="en-US" sz="800" spc="-20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lang="en-US" sz="800" spc="-5" dirty="0">
                <a:solidFill>
                  <a:srgbClr val="040000"/>
                </a:solidFill>
                <a:latin typeface="+mj-lt"/>
                <a:cs typeface="Tahoma"/>
              </a:rPr>
              <a:t>splash</a:t>
            </a:r>
          </a:p>
          <a:p>
            <a:pPr marL="91440" indent="-91440" fontAlgn="t">
              <a:spcBef>
                <a:spcPts val="520"/>
              </a:spcBef>
              <a:buSzPts val="600"/>
              <a:buFont typeface="Yu Gothic UI" panose="020B0500000000000000" pitchFamily="34" charset="-128"/>
              <a:buChar char="●"/>
              <a:tabLst>
                <a:tab pos="95885" algn="l"/>
              </a:tabLst>
            </a:pPr>
            <a:r>
              <a:rPr lang="en-US" sz="800" spc="-40" dirty="0">
                <a:solidFill>
                  <a:srgbClr val="040000"/>
                </a:solidFill>
                <a:latin typeface="+mj-lt"/>
                <a:cs typeface="Tahoma"/>
              </a:rPr>
              <a:t>F</a:t>
            </a:r>
            <a:r>
              <a:rPr lang="en-US" sz="800" spc="-15" dirty="0">
                <a:solidFill>
                  <a:srgbClr val="040000"/>
                </a:solidFill>
                <a:latin typeface="+mj-lt"/>
                <a:cs typeface="Tahoma"/>
              </a:rPr>
              <a:t>ront/side</a:t>
            </a:r>
            <a:r>
              <a:rPr lang="en-US" sz="800" spc="-20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lang="en-US" sz="800" spc="-35" dirty="0">
                <a:solidFill>
                  <a:srgbClr val="040000"/>
                </a:solidFill>
                <a:latin typeface="+mj-lt"/>
                <a:cs typeface="Tahoma"/>
              </a:rPr>
              <a:t>skirting</a:t>
            </a:r>
          </a:p>
          <a:p>
            <a:endParaRPr lang="en-US" sz="800" dirty="0">
              <a:latin typeface="+mj-lt"/>
            </a:endParaRPr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20A388D0-49E4-E84D-9676-15E95D6FB837}"/>
              </a:ext>
            </a:extLst>
          </p:cNvPr>
          <p:cNvSpPr txBox="1"/>
          <p:nvPr/>
        </p:nvSpPr>
        <p:spPr>
          <a:xfrm>
            <a:off x="4972999" y="8445906"/>
            <a:ext cx="2151112" cy="1333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 fontAlgn="t">
              <a:spcBef>
                <a:spcPts val="520"/>
              </a:spcBef>
              <a:buSzPts val="600"/>
              <a:buFont typeface="Yu Gothic UI" panose="020B0500000000000000" pitchFamily="34" charset="-128"/>
              <a:buChar char="●"/>
              <a:tabLst>
                <a:tab pos="95885" algn="l"/>
              </a:tabLst>
            </a:pPr>
            <a:r>
              <a:rPr lang="en-US" sz="800" dirty="0">
                <a:solidFill>
                  <a:srgbClr val="040000"/>
                </a:solidFill>
                <a:latin typeface="+mj-lt"/>
                <a:cs typeface="Tahoma"/>
              </a:rPr>
              <a:t>Castors</a:t>
            </a:r>
            <a:r>
              <a:rPr lang="en-US" sz="800" spc="-20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lang="en-US" sz="800" spc="-15" dirty="0">
                <a:solidFill>
                  <a:srgbClr val="040000"/>
                </a:solidFill>
                <a:latin typeface="+mj-lt"/>
                <a:cs typeface="Tahoma"/>
              </a:rPr>
              <a:t>or</a:t>
            </a:r>
            <a:r>
              <a:rPr lang="en-US" sz="800" spc="-20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lang="en-US" sz="800" spc="10" dirty="0">
                <a:solidFill>
                  <a:srgbClr val="040000"/>
                </a:solidFill>
                <a:latin typeface="+mj-lt"/>
                <a:cs typeface="Tahoma"/>
              </a:rPr>
              <a:t>adjustable</a:t>
            </a:r>
            <a:r>
              <a:rPr lang="en-US" sz="800" spc="-20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lang="en-US" sz="800" spc="5" dirty="0">
                <a:solidFill>
                  <a:srgbClr val="040000"/>
                </a:solidFill>
                <a:latin typeface="+mj-lt"/>
                <a:cs typeface="Tahoma"/>
              </a:rPr>
              <a:t>feet</a:t>
            </a:r>
            <a:endParaRPr lang="en-US" sz="800" dirty="0">
              <a:latin typeface="+mj-lt"/>
              <a:cs typeface="Tahoma"/>
            </a:endParaRPr>
          </a:p>
          <a:p>
            <a:pPr marL="91440" indent="-91440" fontAlgn="t">
              <a:spcBef>
                <a:spcPts val="520"/>
              </a:spcBef>
              <a:buSzPts val="600"/>
              <a:buFont typeface="Yu Gothic UI" panose="020B0500000000000000" pitchFamily="34" charset="-128"/>
              <a:buChar char="●"/>
              <a:tabLst>
                <a:tab pos="95885" algn="l"/>
              </a:tabLst>
            </a:pPr>
            <a:r>
              <a:rPr lang="es-CO" sz="800" spc="50" dirty="0">
                <a:solidFill>
                  <a:srgbClr val="040000"/>
                </a:solidFill>
                <a:latin typeface="+mj-lt"/>
                <a:cs typeface="Tahoma"/>
              </a:rPr>
              <a:t>50mm</a:t>
            </a:r>
            <a:r>
              <a:rPr lang="es-CO" sz="800" spc="70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lang="es-CO" sz="800" spc="25" dirty="0" err="1">
                <a:solidFill>
                  <a:srgbClr val="040000"/>
                </a:solidFill>
                <a:latin typeface="+mj-lt"/>
                <a:cs typeface="Tahoma"/>
              </a:rPr>
              <a:t>height</a:t>
            </a:r>
            <a:r>
              <a:rPr lang="es-CO" sz="800" spc="70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lang="es-CO" sz="800" spc="-5" dirty="0" err="1">
                <a:solidFill>
                  <a:srgbClr val="040000"/>
                </a:solidFill>
                <a:latin typeface="+mj-lt"/>
                <a:cs typeface="Tahoma"/>
              </a:rPr>
              <a:t>skirting</a:t>
            </a:r>
            <a:r>
              <a:rPr lang="es-CO" sz="800" spc="7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lang="es-CO" sz="800" spc="-5" dirty="0" err="1">
                <a:solidFill>
                  <a:srgbClr val="040000"/>
                </a:solidFill>
                <a:latin typeface="+mj-lt"/>
                <a:cs typeface="Tahoma"/>
              </a:rPr>
              <a:t>with</a:t>
            </a:r>
            <a:r>
              <a:rPr lang="es-CO" sz="800" spc="-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lang="es-CO" sz="800" spc="-5" dirty="0" err="1">
                <a:solidFill>
                  <a:srgbClr val="040000"/>
                </a:solidFill>
                <a:latin typeface="+mj-lt"/>
                <a:cs typeface="Tahoma"/>
              </a:rPr>
              <a:t>louvr</a:t>
            </a:r>
            <a:r>
              <a:rPr lang="es-CO" sz="800" dirty="0" err="1">
                <a:solidFill>
                  <a:srgbClr val="040000"/>
                </a:solidFill>
                <a:latin typeface="+mj-lt"/>
                <a:cs typeface="Tahoma"/>
              </a:rPr>
              <a:t>e</a:t>
            </a:r>
            <a:r>
              <a:rPr lang="es-CO" sz="800" spc="-20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lang="es-CO" sz="800" dirty="0" err="1">
                <a:solidFill>
                  <a:srgbClr val="040000"/>
                </a:solidFill>
                <a:latin typeface="+mj-lt"/>
                <a:cs typeface="Tahoma"/>
              </a:rPr>
              <a:t>for</a:t>
            </a:r>
            <a:r>
              <a:rPr lang="es-CO" sz="800" spc="-20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lang="es-CO" sz="800" spc="-5" dirty="0" err="1">
                <a:solidFill>
                  <a:srgbClr val="040000"/>
                </a:solidFill>
                <a:latin typeface="+mj-lt"/>
                <a:cs typeface="Tahoma"/>
              </a:rPr>
              <a:t>sittin</a:t>
            </a:r>
            <a:r>
              <a:rPr lang="es-CO" sz="800" dirty="0" err="1">
                <a:solidFill>
                  <a:srgbClr val="040000"/>
                </a:solidFill>
                <a:latin typeface="+mj-lt"/>
                <a:cs typeface="Tahoma"/>
              </a:rPr>
              <a:t>g</a:t>
            </a:r>
            <a:r>
              <a:rPr lang="es-CO" sz="800" spc="-20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lang="es-CO" sz="800" dirty="0" err="1">
                <a:solidFill>
                  <a:srgbClr val="040000"/>
                </a:solidFill>
                <a:latin typeface="+mj-lt"/>
                <a:cs typeface="Tahoma"/>
              </a:rPr>
              <a:t>on</a:t>
            </a:r>
            <a:r>
              <a:rPr lang="es-CO" sz="800" spc="-20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lang="es-CO" sz="800" dirty="0" err="1">
                <a:solidFill>
                  <a:srgbClr val="040000"/>
                </a:solidFill>
                <a:latin typeface="+mj-lt"/>
                <a:cs typeface="Tahoma"/>
              </a:rPr>
              <a:t>plinth</a:t>
            </a:r>
            <a:endParaRPr lang="es-CO" sz="800" dirty="0">
              <a:solidFill>
                <a:srgbClr val="040000"/>
              </a:solidFill>
              <a:latin typeface="+mj-lt"/>
              <a:cs typeface="Tahoma"/>
            </a:endParaRPr>
          </a:p>
          <a:p>
            <a:pPr marL="91440" indent="-91440" fontAlgn="t">
              <a:spcBef>
                <a:spcPts val="520"/>
              </a:spcBef>
              <a:buSzPts val="600"/>
              <a:buFont typeface="Yu Gothic UI" panose="020B0500000000000000" pitchFamily="34" charset="-128"/>
              <a:buChar char="●"/>
              <a:tabLst>
                <a:tab pos="95885" algn="l"/>
              </a:tabLst>
            </a:pPr>
            <a:r>
              <a:rPr lang="es-CO" sz="800" dirty="0" err="1">
                <a:solidFill>
                  <a:srgbClr val="040000"/>
                </a:solidFill>
                <a:latin typeface="+mj-lt"/>
                <a:cs typeface="Tahoma"/>
              </a:rPr>
              <a:t>Additional</a:t>
            </a:r>
            <a:r>
              <a:rPr lang="es-CO" sz="800" spc="-4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lang="es-CO" sz="800" spc="-15" dirty="0" err="1">
                <a:solidFill>
                  <a:srgbClr val="040000"/>
                </a:solidFill>
                <a:latin typeface="+mj-lt"/>
                <a:cs typeface="Tahoma"/>
              </a:rPr>
              <a:t>shelving</a:t>
            </a:r>
            <a:r>
              <a:rPr lang="es-CO" sz="800" spc="-15" dirty="0">
                <a:solidFill>
                  <a:srgbClr val="040000"/>
                </a:solidFill>
                <a:latin typeface="+mj-lt"/>
                <a:cs typeface="Tahoma"/>
              </a:rPr>
              <a:t>/</a:t>
            </a:r>
            <a:r>
              <a:rPr lang="es-CO" sz="800" spc="-15" dirty="0" err="1">
                <a:solidFill>
                  <a:srgbClr val="040000"/>
                </a:solidFill>
                <a:latin typeface="+mj-lt"/>
                <a:cs typeface="Tahoma"/>
              </a:rPr>
              <a:t>trayslides</a:t>
            </a:r>
            <a:r>
              <a:rPr lang="es-CO" sz="800" spc="-1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lang="es-CO" sz="800" spc="-20" dirty="0" err="1">
                <a:solidFill>
                  <a:srgbClr val="040000"/>
                </a:solidFill>
                <a:latin typeface="+mj-lt"/>
                <a:cs typeface="Tahoma"/>
              </a:rPr>
              <a:t>for</a:t>
            </a:r>
            <a:r>
              <a:rPr lang="es-CO" sz="800" spc="-20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lang="es-CO" sz="800" spc="10" dirty="0" err="1">
                <a:solidFill>
                  <a:srgbClr val="040000"/>
                </a:solidFill>
                <a:latin typeface="+mj-lt"/>
                <a:cs typeface="Tahoma"/>
              </a:rPr>
              <a:t>door</a:t>
            </a:r>
            <a:r>
              <a:rPr lang="es-CO" sz="800" spc="-20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lang="es-CO" sz="800" spc="5" dirty="0" err="1">
                <a:solidFill>
                  <a:srgbClr val="040000"/>
                </a:solidFill>
                <a:latin typeface="+mj-lt"/>
                <a:cs typeface="Tahoma"/>
              </a:rPr>
              <a:t>type</a:t>
            </a:r>
            <a:endParaRPr lang="es-CO" sz="800" spc="5" dirty="0">
              <a:solidFill>
                <a:srgbClr val="040000"/>
              </a:solidFill>
              <a:latin typeface="+mj-lt"/>
              <a:cs typeface="Tahoma"/>
            </a:endParaRPr>
          </a:p>
          <a:p>
            <a:pPr marL="91440" indent="-91440" fontAlgn="t">
              <a:spcBef>
                <a:spcPts val="520"/>
              </a:spcBef>
              <a:buSzPts val="600"/>
              <a:buFont typeface="Yu Gothic UI" panose="020B0500000000000000" pitchFamily="34" charset="-128"/>
              <a:buChar char="●"/>
              <a:tabLst>
                <a:tab pos="95885" algn="l"/>
              </a:tabLst>
            </a:pPr>
            <a:r>
              <a:rPr lang="es-CO" sz="800" spc="45" dirty="0" err="1">
                <a:solidFill>
                  <a:srgbClr val="040000"/>
                </a:solidFill>
                <a:latin typeface="+mj-lt"/>
                <a:cs typeface="Tahoma"/>
              </a:rPr>
              <a:t>Accommodationg</a:t>
            </a:r>
            <a:r>
              <a:rPr lang="es-CO" sz="800" spc="5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lang="es-CO" sz="800" spc="-5" dirty="0">
                <a:solidFill>
                  <a:srgbClr val="040000"/>
                </a:solidFill>
                <a:latin typeface="+mj-lt"/>
                <a:cs typeface="Tahoma"/>
              </a:rPr>
              <a:t>2/1</a:t>
            </a:r>
            <a:r>
              <a:rPr lang="es-CO" sz="800" spc="5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lang="es-CO" sz="800" spc="50" dirty="0">
                <a:solidFill>
                  <a:srgbClr val="040000"/>
                </a:solidFill>
                <a:latin typeface="+mj-lt"/>
                <a:cs typeface="Tahoma"/>
              </a:rPr>
              <a:t>GN </a:t>
            </a:r>
            <a:r>
              <a:rPr lang="es-CO" sz="800" spc="-17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lang="es-CO" sz="800" spc="-15" dirty="0" err="1">
                <a:solidFill>
                  <a:srgbClr val="040000"/>
                </a:solidFill>
                <a:latin typeface="+mj-lt"/>
                <a:cs typeface="Tahoma"/>
              </a:rPr>
              <a:t>size</a:t>
            </a:r>
            <a:endParaRPr lang="es-CO" sz="800" spc="-15" dirty="0">
              <a:solidFill>
                <a:srgbClr val="040000"/>
              </a:solidFill>
              <a:latin typeface="+mj-lt"/>
              <a:cs typeface="Tahoma"/>
            </a:endParaRPr>
          </a:p>
          <a:p>
            <a:pPr marL="91440" indent="-91440" fontAlgn="t">
              <a:spcBef>
                <a:spcPts val="520"/>
              </a:spcBef>
              <a:buSzPts val="600"/>
              <a:buFont typeface="Yu Gothic UI" panose="020B0500000000000000" pitchFamily="34" charset="-128"/>
              <a:buChar char="●"/>
              <a:tabLst>
                <a:tab pos="95885" algn="l"/>
              </a:tabLst>
            </a:pPr>
            <a:r>
              <a:rPr lang="en-US" sz="800" spc="25" dirty="0" err="1">
                <a:solidFill>
                  <a:srgbClr val="040000"/>
                </a:solidFill>
                <a:latin typeface="+mj-lt"/>
                <a:cs typeface="Tahoma"/>
              </a:rPr>
              <a:t>Accomodatin</a:t>
            </a:r>
            <a:r>
              <a:rPr lang="en-US" sz="800" spc="30" dirty="0" err="1">
                <a:solidFill>
                  <a:srgbClr val="040000"/>
                </a:solidFill>
                <a:latin typeface="+mj-lt"/>
                <a:cs typeface="Tahoma"/>
              </a:rPr>
              <a:t>g</a:t>
            </a:r>
            <a:r>
              <a:rPr lang="en-US" sz="800" spc="-20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lang="en-US" sz="800" dirty="0">
                <a:solidFill>
                  <a:srgbClr val="040000"/>
                </a:solidFill>
                <a:latin typeface="+mj-lt"/>
                <a:cs typeface="Tahoma"/>
              </a:rPr>
              <a:t>400*</a:t>
            </a:r>
            <a:r>
              <a:rPr lang="en-US" sz="800" spc="20" dirty="0">
                <a:solidFill>
                  <a:srgbClr val="040000"/>
                </a:solidFill>
                <a:latin typeface="+mj-lt"/>
                <a:cs typeface="Tahoma"/>
              </a:rPr>
              <a:t>600mm  </a:t>
            </a:r>
            <a:r>
              <a:rPr lang="en-US" sz="800" spc="5" dirty="0">
                <a:solidFill>
                  <a:srgbClr val="040000"/>
                </a:solidFill>
                <a:latin typeface="+mj-lt"/>
                <a:cs typeface="Tahoma"/>
              </a:rPr>
              <a:t>bakery</a:t>
            </a:r>
            <a:r>
              <a:rPr lang="en-US" sz="800" spc="-2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lang="en-US" sz="800" spc="35" dirty="0">
                <a:solidFill>
                  <a:srgbClr val="040000"/>
                </a:solidFill>
                <a:latin typeface="+mj-lt"/>
                <a:cs typeface="Tahoma"/>
              </a:rPr>
              <a:t>pan</a:t>
            </a:r>
            <a:r>
              <a:rPr lang="en-US" sz="800" spc="-2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lang="en-US" sz="800" spc="-15" dirty="0">
                <a:solidFill>
                  <a:srgbClr val="040000"/>
                </a:solidFill>
                <a:latin typeface="+mj-lt"/>
                <a:cs typeface="Tahoma"/>
              </a:rPr>
              <a:t>or</a:t>
            </a:r>
            <a:r>
              <a:rPr lang="en-US" sz="800" spc="-2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lang="en-US" sz="800" spc="30" dirty="0">
                <a:solidFill>
                  <a:srgbClr val="040000"/>
                </a:solidFill>
                <a:latin typeface="+mj-lt"/>
                <a:cs typeface="Tahoma"/>
              </a:rPr>
              <a:t>GN</a:t>
            </a:r>
            <a:r>
              <a:rPr lang="en-US" sz="800" spc="-25" dirty="0">
                <a:solidFill>
                  <a:srgbClr val="040000"/>
                </a:solidFill>
                <a:latin typeface="+mj-lt"/>
                <a:cs typeface="Tahoma"/>
              </a:rPr>
              <a:t> </a:t>
            </a:r>
            <a:r>
              <a:rPr lang="en-US" sz="800" spc="35" dirty="0">
                <a:solidFill>
                  <a:srgbClr val="040000"/>
                </a:solidFill>
                <a:latin typeface="+mj-lt"/>
                <a:cs typeface="Tahoma"/>
              </a:rPr>
              <a:t>pan</a:t>
            </a:r>
            <a:endParaRPr lang="en-US" sz="800" dirty="0">
              <a:latin typeface="+mj-lt"/>
              <a:cs typeface="Tahoma"/>
            </a:endParaRPr>
          </a:p>
          <a:p>
            <a:endParaRPr lang="en-US" sz="800" dirty="0">
              <a:latin typeface="+mj-lt"/>
            </a:endParaRPr>
          </a:p>
        </p:txBody>
      </p:sp>
      <p:pic>
        <p:nvPicPr>
          <p:cNvPr id="18" name="Imagen 17" descr="Texto, Logotipo&#10;&#10;Descripción generada automáticamente">
            <a:extLst>
              <a:ext uri="{FF2B5EF4-FFF2-40B4-BE49-F238E27FC236}">
                <a16:creationId xmlns:a16="http://schemas.microsoft.com/office/drawing/2014/main" id="{35BF62D7-8BAB-A00E-E98F-8B5DEF0DCB0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262" y="111347"/>
            <a:ext cx="381000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-7938" y="-317"/>
            <a:ext cx="7542530" cy="10260330"/>
          </a:xfrm>
          <a:custGeom>
            <a:avLst/>
            <a:gdLst/>
            <a:ahLst/>
            <a:cxnLst/>
            <a:rect l="l" t="t" r="r" b="b"/>
            <a:pathLst>
              <a:path w="7542530" h="10260330">
                <a:moveTo>
                  <a:pt x="7542009" y="0"/>
                </a:moveTo>
                <a:lnTo>
                  <a:pt x="0" y="0"/>
                </a:lnTo>
                <a:lnTo>
                  <a:pt x="0" y="10259999"/>
                </a:lnTo>
                <a:lnTo>
                  <a:pt x="7542009" y="10259999"/>
                </a:lnTo>
                <a:lnTo>
                  <a:pt x="7542009" y="0"/>
                </a:lnTo>
                <a:close/>
              </a:path>
            </a:pathLst>
          </a:custGeom>
          <a:solidFill>
            <a:srgbClr val="0C7F84"/>
          </a:solidFill>
        </p:spPr>
        <p:txBody>
          <a:bodyPr wrap="square" lIns="0" tIns="0" rIns="0" bIns="0" rtlCol="0"/>
          <a:lstStyle/>
          <a:p>
            <a:endParaRPr sz="1494"/>
          </a:p>
        </p:txBody>
      </p:sp>
      <p:pic>
        <p:nvPicPr>
          <p:cNvPr id="5" name="Imagen 4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5565480A-7B9F-DA7A-2799-852E531EA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362" y="1687124"/>
            <a:ext cx="4495800" cy="4495800"/>
          </a:xfrm>
          <a:prstGeom prst="rect">
            <a:avLst/>
          </a:prstGeom>
        </p:spPr>
      </p:pic>
      <p:sp>
        <p:nvSpPr>
          <p:cNvPr id="6" name="Cuadro de texto 2">
            <a:extLst>
              <a:ext uri="{FF2B5EF4-FFF2-40B4-BE49-F238E27FC236}">
                <a16:creationId xmlns:a16="http://schemas.microsoft.com/office/drawing/2014/main" id="{EA937459-2835-AE1A-CAF6-1950859FF5CD}"/>
              </a:ext>
            </a:extLst>
          </p:cNvPr>
          <p:cNvSpPr txBox="1">
            <a:spLocks/>
          </p:cNvSpPr>
          <p:nvPr/>
        </p:nvSpPr>
        <p:spPr bwMode="auto">
          <a:xfrm>
            <a:off x="9936162" y="5991460"/>
            <a:ext cx="4963468" cy="262127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50799" algn="r">
              <a:lnSpc>
                <a:spcPct val="130000"/>
              </a:lnSpc>
              <a:spcBef>
                <a:spcPts val="670"/>
              </a:spcBef>
              <a:spcAft>
                <a:spcPts val="999"/>
              </a:spcAft>
            </a:pPr>
            <a:r>
              <a:rPr lang="es-ES" sz="3600" b="1" dirty="0">
                <a:solidFill>
                  <a:srgbClr val="0C7F84"/>
                </a:solidFill>
                <a:latin typeface="Trebuchet MS "/>
                <a:ea typeface="Arial" panose="020B0604020202020204" pitchFamily="34" charset="0"/>
                <a:cs typeface="Arial" panose="020B0604020202020204" pitchFamily="34" charset="0"/>
              </a:rPr>
              <a:t>CONTAC US:</a:t>
            </a:r>
            <a:br>
              <a:rPr lang="es-ES" sz="3600" b="1" dirty="0">
                <a:solidFill>
                  <a:srgbClr val="0C7F84"/>
                </a:solidFill>
                <a:latin typeface="Trebuchet MS 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solidFill>
                  <a:srgbClr val="231F20"/>
                </a:solidFill>
                <a:latin typeface="Trebuchet MS "/>
                <a:ea typeface="SimSun" panose="02010600030101010101" pitchFamily="2" charset="-122"/>
                <a:cs typeface="Arial" panose="020B0604020202020204" pitchFamily="34" charset="0"/>
              </a:rPr>
              <a:t>Customer Service </a:t>
            </a:r>
            <a:endParaRPr lang="es-CO" sz="3600" b="1" dirty="0">
              <a:solidFill>
                <a:srgbClr val="231F20"/>
              </a:solidFill>
              <a:latin typeface="Trebuchet MS 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800" dirty="0">
                <a:latin typeface="Trebuchet MS "/>
                <a:ea typeface="SimSun" panose="02010600030101010101" pitchFamily="2" charset="-122"/>
                <a:cs typeface="Times New Roman" panose="02020603050405020304" pitchFamily="18" charset="0"/>
              </a:rPr>
              <a:t>+1(786) 5847439</a:t>
            </a:r>
          </a:p>
          <a:p>
            <a:pPr algn="r"/>
            <a:endParaRPr lang="en-US" sz="1800" dirty="0">
              <a:latin typeface="Trebuchet MS 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r"/>
            <a:r>
              <a:rPr lang="en-US" sz="1800" dirty="0">
                <a:latin typeface="Trebuchet MS "/>
                <a:ea typeface="SimSun" panose="02010600030101010101" pitchFamily="2" charset="-122"/>
                <a:cs typeface="Times New Roman" panose="02020603050405020304" pitchFamily="18" charset="0"/>
              </a:rPr>
              <a:t>Sales team: </a:t>
            </a:r>
            <a:endParaRPr lang="es-CO" sz="1200" dirty="0">
              <a:latin typeface="Trebuchet MS 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r"/>
            <a:r>
              <a:rPr lang="en-US" sz="1800" dirty="0">
                <a:latin typeface="Trebuchet MS "/>
                <a:ea typeface="SimSun" panose="02010600030101010101" pitchFamily="2" charset="-122"/>
                <a:cs typeface="Times New Roman" panose="02020603050405020304" pitchFamily="18" charset="0"/>
              </a:rPr>
              <a:t>+1(786) 8602528</a:t>
            </a:r>
          </a:p>
          <a:p>
            <a:pPr algn="r"/>
            <a:r>
              <a:rPr lang="en-US" sz="1800" dirty="0">
                <a:latin typeface="Trebuchet MS 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es-CO" sz="1200" dirty="0">
              <a:latin typeface="Trebuchet MS 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r"/>
            <a:r>
              <a:rPr lang="en-US" sz="1800" dirty="0">
                <a:latin typeface="Trebuchet MS "/>
                <a:ea typeface="SimSun" panose="02010600030101010101" pitchFamily="2" charset="-122"/>
                <a:cs typeface="Times New Roman" panose="02020603050405020304" pitchFamily="18" charset="0"/>
              </a:rPr>
              <a:t>WEB SITE:</a:t>
            </a:r>
            <a:endParaRPr lang="es-CO" sz="1200" dirty="0">
              <a:latin typeface="Trebuchet MS 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r"/>
            <a:r>
              <a:rPr lang="en-US" sz="1800" b="1" u="sng" dirty="0">
                <a:latin typeface="Trebuchet MS "/>
                <a:ea typeface="SimSun" panose="02010600030101010101" pitchFamily="2" charset="-122"/>
                <a:cs typeface="Times New Roman" panose="02020603050405020304" pitchFamily="18" charset="0"/>
              </a:rPr>
              <a:t>www.lfsusa.store</a:t>
            </a:r>
            <a:endParaRPr lang="es-CO" sz="1200" dirty="0">
              <a:latin typeface="Trebuchet MS 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r"/>
            <a:r>
              <a:rPr lang="es-ES" sz="1800" dirty="0">
                <a:latin typeface="Trebuchet MS 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es-CO" sz="1200" dirty="0">
              <a:latin typeface="Trebuchet MS 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r"/>
            <a:r>
              <a:rPr lang="es-ES" sz="1800" dirty="0">
                <a:latin typeface="Trebuchet MS "/>
                <a:ea typeface="SimSun" panose="02010600030101010101" pitchFamily="2" charset="-122"/>
                <a:cs typeface="Times New Roman" panose="02020603050405020304" pitchFamily="18" charset="0"/>
              </a:rPr>
              <a:t>Email:</a:t>
            </a:r>
            <a:endParaRPr lang="es-CO" sz="1200" dirty="0">
              <a:latin typeface="Trebuchet MS 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r">
              <a:spcAft>
                <a:spcPts val="999"/>
              </a:spcAft>
            </a:pPr>
            <a:r>
              <a:rPr lang="es-ES" sz="1800" u="sng" dirty="0" err="1">
                <a:solidFill>
                  <a:srgbClr val="4495A2"/>
                </a:solidFill>
                <a:latin typeface="Trebuchet MS "/>
                <a:ea typeface="SimSun" panose="02010600030101010101" pitchFamily="2" charset="-122"/>
                <a:cs typeface="Times New Roman" panose="02020603050405020304" pitchFamily="18" charset="0"/>
              </a:rPr>
              <a:t>sales@lfsusa.store</a:t>
            </a:r>
            <a:endParaRPr lang="es-CO" sz="999" dirty="0">
              <a:latin typeface="Trebuchet MS 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85F0BEF2-A2FC-4894-E98F-EFA07E5A47C6}"/>
              </a:ext>
            </a:extLst>
          </p:cNvPr>
          <p:cNvSpPr txBox="1"/>
          <p:nvPr/>
        </p:nvSpPr>
        <p:spPr>
          <a:xfrm>
            <a:off x="7794069" y="62318"/>
            <a:ext cx="8053789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kern="1200" spc="-9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C7F84"/>
                </a:solidFill>
                <a:latin typeface="Trebuchet MS "/>
                <a:cs typeface="Arial" panose="020B0604020202020204" pitchFamily="34" charset="0"/>
              </a:rPr>
              <a:t>Hotel</a:t>
            </a:r>
          </a:p>
          <a:p>
            <a:r>
              <a:rPr lang="en-US" sz="3200" b="1" dirty="0">
                <a:solidFill>
                  <a:srgbClr val="0C7F84"/>
                </a:solidFill>
                <a:latin typeface="Trebuchet MS "/>
                <a:cs typeface="Arial" panose="020B0604020202020204" pitchFamily="34" charset="0"/>
              </a:rPr>
              <a:t>Restaurant</a:t>
            </a:r>
          </a:p>
          <a:p>
            <a:r>
              <a:rPr lang="en-US" sz="3200" b="1" dirty="0">
                <a:solidFill>
                  <a:srgbClr val="0C7F84"/>
                </a:solidFill>
                <a:latin typeface="Trebuchet MS "/>
                <a:cs typeface="Arial" panose="020B0604020202020204" pitchFamily="34" charset="0"/>
              </a:rPr>
              <a:t>Catering Equipment</a:t>
            </a:r>
            <a:endParaRPr lang="es-CO" sz="3200" dirty="0">
              <a:solidFill>
                <a:srgbClr val="0C7F84"/>
              </a:solidFill>
              <a:latin typeface="Trebuchet MS "/>
            </a:endParaRP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D2244AD0-A3CC-B922-A0C5-F9D820B60719}"/>
              </a:ext>
            </a:extLst>
          </p:cNvPr>
          <p:cNvSpPr txBox="1">
            <a:spLocks/>
          </p:cNvSpPr>
          <p:nvPr/>
        </p:nvSpPr>
        <p:spPr>
          <a:xfrm>
            <a:off x="7544311" y="9466828"/>
            <a:ext cx="5190863" cy="72573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389"/>
            <a:r>
              <a:rPr lang="en-US" sz="2400" kern="0" dirty="0">
                <a:solidFill>
                  <a:srgbClr val="0C7F84"/>
                </a:solidFill>
                <a:latin typeface="Trebuchet MS "/>
                <a:ea typeface="Arial" panose="020B0604020202020204" pitchFamily="34" charset="0"/>
                <a:cs typeface="Arial" panose="020B0604020202020204" pitchFamily="34" charset="0"/>
              </a:rPr>
              <a:t>WHOLESALE- SWF-2</a:t>
            </a:r>
          </a:p>
          <a:p>
            <a:pPr defTabSz="914389"/>
            <a:r>
              <a:rPr lang="en-US" sz="2400" kern="0" dirty="0">
                <a:solidFill>
                  <a:srgbClr val="0C7F84"/>
                </a:solidFill>
                <a:latin typeface="Trebuchet MS "/>
                <a:ea typeface="Arial" panose="020B0604020202020204" pitchFamily="34" charset="0"/>
                <a:cs typeface="Arial" panose="020B0604020202020204" pitchFamily="34" charset="0"/>
              </a:rPr>
              <a:t>LFSUSA.STORE</a:t>
            </a:r>
            <a:endParaRPr lang="es-CO" sz="2400" kern="0" dirty="0">
              <a:solidFill>
                <a:srgbClr val="0C7F84"/>
              </a:solidFill>
              <a:latin typeface="Trebuchet MS 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defTabSz="914389"/>
            <a:endParaRPr lang="es-CO" sz="1800" kern="0" dirty="0">
              <a:solidFill>
                <a:srgbClr val="0C7F84"/>
              </a:solidFill>
              <a:latin typeface="Trebuchet MS 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2">
      <a:majorFont>
        <a:latin typeface="AvantGarde Bk BT"/>
        <a:ea typeface=""/>
        <a:cs typeface=""/>
      </a:majorFont>
      <a:minorFont>
        <a:latin typeface="AvantGarde Bk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790</TotalTime>
  <Words>465</Words>
  <Application>Microsoft Office PowerPoint</Application>
  <PresentationFormat>Personalizado</PresentationFormat>
  <Paragraphs>168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4" baseType="lpstr">
      <vt:lpstr>Yu Gothic</vt:lpstr>
      <vt:lpstr>Yu Gothic UI</vt:lpstr>
      <vt:lpstr>Arial Black</vt:lpstr>
      <vt:lpstr>AvantGarde Bk BT</vt:lpstr>
      <vt:lpstr>Calibri</vt:lpstr>
      <vt:lpstr>Lucida Sans Unicode</vt:lpstr>
      <vt:lpstr>Tahoma</vt:lpstr>
      <vt:lpstr>Times New Roman</vt:lpstr>
      <vt:lpstr>Trebuchet MS</vt:lpstr>
      <vt:lpstr>Trebuchet MS </vt:lpstr>
      <vt:lpstr>Office Theme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2023美科画册0419</dc:title>
  <dc:creator>ASUS</dc:creator>
  <cp:lastModifiedBy>Adriana Molano</cp:lastModifiedBy>
  <cp:revision>63</cp:revision>
  <dcterms:created xsi:type="dcterms:W3CDTF">2023-06-23T17:36:04Z</dcterms:created>
  <dcterms:modified xsi:type="dcterms:W3CDTF">2024-03-16T16:21:20Z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2023-04-19T00:00:00Z</vt:filetime>
  </property>
  <property fmtid="{D5CDD505-2E9C-101B-9397-08002B2CF9AE}" pid="3" name="Creator">
    <vt:lpwstr>Adobe Illustrator 24.0 (Windows)</vt:lpwstr>
  </property>
  <property fmtid="{D5CDD505-2E9C-101B-9397-08002B2CF9AE}" pid="4" name="LastSaved">
    <vt:filetime>2023-06-23T00:00:00Z</vt:filetime>
  </property>
</Properties>
</file>